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98" r:id="rId7"/>
    <p:sldId id="288" r:id="rId8"/>
    <p:sldId id="299" r:id="rId9"/>
    <p:sldId id="300" r:id="rId10"/>
    <p:sldId id="290" r:id="rId11"/>
    <p:sldId id="294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22" autoAdjust="0"/>
  </p:normalViewPr>
  <p:slideViewPr>
    <p:cSldViewPr snapToGrid="0">
      <p:cViewPr varScale="1">
        <p:scale>
          <a:sx n="75" d="100"/>
          <a:sy n="75" d="100"/>
        </p:scale>
        <p:origin x="726" y="7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8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anchor="b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347663" indent="0" algn="ctr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1" r:id="rId4"/>
    <p:sldLayoutId id="2147483659" r:id="rId5"/>
    <p:sldLayoutId id="2147483668" r:id="rId6"/>
    <p:sldLayoutId id="2147483669" r:id="rId7"/>
    <p:sldLayoutId id="2147483676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otte.davis@maryland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/>
          <a:lstStyle/>
          <a:p>
            <a:r>
              <a:rPr lang="en-US" sz="3600" dirty="0"/>
              <a:t>Rural Maryland Council</a:t>
            </a:r>
            <a:br>
              <a:rPr lang="en-US" dirty="0"/>
            </a:br>
            <a:r>
              <a:rPr lang="en-US" dirty="0"/>
              <a:t>Feeding Our Future</a:t>
            </a:r>
            <a:br>
              <a:rPr lang="en-US" dirty="0"/>
            </a:br>
            <a:r>
              <a:rPr lang="en-US" sz="2800" dirty="0"/>
              <a:t>March 20, 2026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8ACDC-3C1F-5660-D3CA-8A2E971B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"/>
            <a:ext cx="12192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B54D44-EA08-4FC3-99ED-991CA3A27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06" r="59272"/>
          <a:stretch>
            <a:fillRect/>
          </a:stretch>
        </p:blipFill>
        <p:spPr>
          <a:xfrm>
            <a:off x="2263903" y="120304"/>
            <a:ext cx="4848097" cy="6312591"/>
          </a:xfrm>
        </p:spPr>
      </p:pic>
    </p:spTree>
    <p:extLst>
      <p:ext uri="{BB962C8B-B14F-4D97-AF65-F5344CB8AC3E}">
        <p14:creationId xmlns:p14="http://schemas.microsoft.com/office/powerpoint/2010/main" val="167816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648754-E3AF-FCF2-EFDE-28D7E5E753C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216990" y="310257"/>
            <a:ext cx="11758019" cy="6237486"/>
          </a:xfrm>
        </p:spPr>
      </p:pic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5E797D-0F9D-81A2-DD4A-6380FD516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731875"/>
            <a:ext cx="9664700" cy="5381550"/>
          </a:xfrm>
        </p:spPr>
      </p:pic>
    </p:spTree>
    <p:extLst>
      <p:ext uri="{BB962C8B-B14F-4D97-AF65-F5344CB8AC3E}">
        <p14:creationId xmlns:p14="http://schemas.microsoft.com/office/powerpoint/2010/main" val="301154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B7B9-A530-30C4-009D-A8B4A5C5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RMC Grant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FA56-5FA3-7290-907C-219E0461C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Maryland Agricultural and Rural Development Assistance Fund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Capacity building grants for rural serving nonprofits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funded food distribution and agriculture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Last year distributed 24 grants for a total $670,126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373FE-CE0C-258F-4FC6-7B535C9136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b="1" dirty="0"/>
              <a:t>Rural Maryland Prosperity Investment Fund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Focused on Entrepreneurship, Infrastructure, Health and Regional Economic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Last year distributed 33 grants for a total $2,873,359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9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RMC’s participation in RHTP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/>
          <a:p>
            <a:r>
              <a:rPr lang="en-US" i="1" dirty="0"/>
              <a:t>Increase Local Healthy Food Access: Aggregation</a:t>
            </a:r>
          </a:p>
          <a:p>
            <a:r>
              <a:rPr lang="en-US" dirty="0"/>
              <a:t>RHTP funds will cover the start-up costs for food aggregation systems. </a:t>
            </a:r>
          </a:p>
          <a:p>
            <a:r>
              <a:rPr lang="en-US" dirty="0"/>
              <a:t>In addition to food aggregators, RHTP funds will help offset food safety equipment. </a:t>
            </a:r>
          </a:p>
          <a:p>
            <a:r>
              <a:rPr lang="en-US" dirty="0"/>
              <a:t>Funded through competitive RFPs through MAERDAF/RMPIF Grant Review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i="1" dirty="0"/>
              <a:t>Spur Maryland institutions to purchase locally grown food</a:t>
            </a:r>
          </a:p>
          <a:p>
            <a:pPr marL="0" lvl="1" indent="0">
              <a:buNone/>
            </a:pPr>
            <a:r>
              <a:rPr lang="en-US" dirty="0"/>
              <a:t>Funds will cover the start-up costs of pivoting away from traditional food purchasing systems to focus on locally produced foods.</a:t>
            </a:r>
          </a:p>
          <a:p>
            <a:pPr marL="0" lvl="1" indent="0">
              <a:buNone/>
            </a:pPr>
            <a:r>
              <a:rPr lang="en-US" dirty="0"/>
              <a:t>Provide resources to food purchasers to plan for and implement processes to purchase local, healthy foods on an ongoing basis, ultimately increasing the volume and value of local food sold. </a:t>
            </a:r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7FC500-BBFB-3AA4-BEDE-038CB94FFF61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sz="4000" b="1" dirty="0"/>
              <a:t>Important Dates</a:t>
            </a:r>
          </a:p>
          <a:p>
            <a:r>
              <a:rPr lang="en-US" sz="4000" b="1" dirty="0"/>
              <a:t>FY2027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C7B5A-A5C3-15D4-DF71-B692D28942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89367"/>
            <a:ext cx="5943600" cy="5800283"/>
          </a:xfrm>
        </p:spPr>
        <p:txBody>
          <a:bodyPr>
            <a:normAutofit fontScale="92500" lnSpcReduction="10000"/>
          </a:bodyPr>
          <a:lstStyle/>
          <a:p>
            <a:pPr marL="283464" lvl="1" indent="0">
              <a:buNone/>
            </a:pPr>
            <a:r>
              <a:rPr lang="en-US" dirty="0"/>
              <a:t>Monday, April 20 - Grant Portal Opens</a:t>
            </a:r>
          </a:p>
          <a:p>
            <a:pPr marL="283464" lvl="1" indent="0">
              <a:buNone/>
            </a:pPr>
            <a:r>
              <a:rPr lang="en-US" dirty="0"/>
              <a:t>Tuesday, April 22 - Grant Info Session Webinar</a:t>
            </a:r>
          </a:p>
          <a:p>
            <a:pPr marL="283464" lvl="1" indent="0">
              <a:buNone/>
            </a:pPr>
            <a:r>
              <a:rPr lang="en-US" dirty="0"/>
              <a:t>Thursday, April 24 - Grant Info Session – Location TBD </a:t>
            </a:r>
          </a:p>
          <a:p>
            <a:pPr marL="283464" lvl="1" indent="0">
              <a:buNone/>
            </a:pPr>
            <a:r>
              <a:rPr lang="en-US" dirty="0"/>
              <a:t>Tuesday, April 29 - Grant Info Session – Location TBD </a:t>
            </a:r>
          </a:p>
          <a:p>
            <a:pPr marL="283464" lvl="1" indent="0">
              <a:buNone/>
            </a:pPr>
            <a:r>
              <a:rPr lang="en-US" dirty="0"/>
              <a:t>Thursday, May 1 - Grant Info Session – Location TBD </a:t>
            </a:r>
          </a:p>
          <a:p>
            <a:pPr marL="283464" lvl="1" indent="0">
              <a:buNone/>
            </a:pPr>
            <a:r>
              <a:rPr lang="en-US" sz="2800" b="1" dirty="0"/>
              <a:t>Friday, May 15 -  Letter of Intent (LOI) Deadline MAERDAF/RMPIF/RHTP Application</a:t>
            </a:r>
          </a:p>
          <a:p>
            <a:pPr marL="283464" lvl="1" indent="0">
              <a:buNone/>
            </a:pPr>
            <a:r>
              <a:rPr lang="en-US" dirty="0"/>
              <a:t>Wednesday, June 3  - Grant Review Board, Phase 1 </a:t>
            </a:r>
          </a:p>
          <a:p>
            <a:pPr marL="283464" lvl="1" indent="0">
              <a:buNone/>
            </a:pPr>
            <a:r>
              <a:rPr lang="en-US" dirty="0"/>
              <a:t>June 8–12  - Phase 1 MAERDAF/RMPIF Decision Notifications (Grantees notified)/Full RHTP Decisions</a:t>
            </a:r>
          </a:p>
          <a:p>
            <a:pPr marL="283464" lvl="1" indent="0">
              <a:buNone/>
            </a:pPr>
            <a:r>
              <a:rPr lang="en-US" sz="2800" b="1" dirty="0"/>
              <a:t>Friday, July 10 – MAERDAF/RMPIF Full Applications Due </a:t>
            </a:r>
          </a:p>
          <a:p>
            <a:pPr marL="283464" lvl="1" indent="0">
              <a:buNone/>
            </a:pPr>
            <a:r>
              <a:rPr lang="en-US" dirty="0"/>
              <a:t>August 17–21 - Awards Announced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6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26281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BB04B7-47A4-741B-59E0-F0E6F2126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85939"/>
            <a:ext cx="6220277" cy="2919512"/>
          </a:xfrm>
        </p:spPr>
        <p:txBody>
          <a:bodyPr/>
          <a:lstStyle/>
          <a:p>
            <a:r>
              <a:rPr lang="en-US" dirty="0"/>
              <a:t>Charlotte Davis</a:t>
            </a:r>
          </a:p>
          <a:p>
            <a:r>
              <a:rPr lang="en-US" dirty="0">
                <a:hlinkClick r:id="rId3"/>
              </a:rPr>
              <a:t>charlotte.davis@maryland.gov</a:t>
            </a:r>
            <a:endParaRPr lang="en-US" dirty="0"/>
          </a:p>
          <a:p>
            <a:r>
              <a:rPr lang="en-US" dirty="0"/>
              <a:t>(410) 841-5774</a:t>
            </a:r>
          </a:p>
          <a:p>
            <a:r>
              <a:rPr lang="en-US" dirty="0"/>
              <a:t>Rural.Maryland.gov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{F7FC8925-D096-4A4B-AC1C-E5EAE7933CDC}TF0e83fa2d-9a66-4e5e-9e82-acc620be7a498e277179_win32-f234380521c6</Template>
  <TotalTime>489</TotalTime>
  <Words>325</Words>
  <Application>Microsoft Office PowerPoint</Application>
  <PresentationFormat>Widescreen</PresentationFormat>
  <Paragraphs>45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Tenorite</vt:lpstr>
      <vt:lpstr>Custom</vt:lpstr>
      <vt:lpstr>Rural Maryland Council Feeding Our Future March 20, 2026</vt:lpstr>
      <vt:lpstr>PowerPoint Presentation</vt:lpstr>
      <vt:lpstr>PowerPoint Presentation</vt:lpstr>
      <vt:lpstr>PowerPoint Presentation</vt:lpstr>
      <vt:lpstr>PowerPoint Presentation</vt:lpstr>
      <vt:lpstr>RMC Grant Programs</vt:lpstr>
      <vt:lpstr>RMC’s participation in RHTP</vt:lpstr>
      <vt:lpstr>PowerPoint Presentation</vt:lpstr>
      <vt:lpstr>Thank you</vt:lpstr>
    </vt:vector>
  </TitlesOfParts>
  <Company>Maryland Department of 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Davis -MDA-</dc:creator>
  <cp:lastModifiedBy>Charlotte L Davis -MDA-</cp:lastModifiedBy>
  <cp:revision>6</cp:revision>
  <dcterms:created xsi:type="dcterms:W3CDTF">2026-02-04T15:49:25Z</dcterms:created>
  <dcterms:modified xsi:type="dcterms:W3CDTF">2026-03-19T22:22:40Z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