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21"/>
  </p:notesMasterIdLst>
  <p:sldIdLst>
    <p:sldId id="1209" r:id="rId6"/>
    <p:sldId id="1295" r:id="rId7"/>
    <p:sldId id="1319" r:id="rId8"/>
    <p:sldId id="1292" r:id="rId9"/>
    <p:sldId id="1340" r:id="rId10"/>
    <p:sldId id="1333" r:id="rId11"/>
    <p:sldId id="1339" r:id="rId12"/>
    <p:sldId id="1335" r:id="rId13"/>
    <p:sldId id="1337" r:id="rId14"/>
    <p:sldId id="1374" r:id="rId15"/>
    <p:sldId id="1321" r:id="rId16"/>
    <p:sldId id="1332" r:id="rId17"/>
    <p:sldId id="1341" r:id="rId18"/>
    <p:sldId id="1318" r:id="rId19"/>
    <p:sldId id="1373" r:id="rId2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E382749E-81BD-4B57-A6FF-88388C83DC64}" type="datetimeFigureOut">
              <a:rPr lang="en-US" smtClean="0"/>
              <a:t>5/14/2022</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959C8FB1-654F-4985-A20A-C94F3AD83D2E}" type="slidenum">
              <a:rPr lang="en-US" smtClean="0"/>
              <a:t>‹#›</a:t>
            </a:fld>
            <a:endParaRPr lang="en-US" dirty="0"/>
          </a:p>
        </p:txBody>
      </p:sp>
    </p:spTree>
    <p:extLst>
      <p:ext uri="{BB962C8B-B14F-4D97-AF65-F5344CB8AC3E}">
        <p14:creationId xmlns:p14="http://schemas.microsoft.com/office/powerpoint/2010/main" val="1584895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9805988" y="5654675"/>
            <a:ext cx="27133551" cy="15262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751917" y="21767627"/>
            <a:ext cx="6015298" cy="17809880"/>
          </a:xfrm>
          <a:prstGeom prst="rect">
            <a:avLst/>
          </a:prstGeom>
          <a:noFill/>
          <a:ln>
            <a:noFill/>
          </a:ln>
        </p:spPr>
        <p:txBody>
          <a:bodyPr spcFirstLastPara="1" wrap="square" lIns="179100" tIns="89527" rIns="179100" bIns="89527" anchor="t" anchorCtr="0">
            <a:noAutofit/>
          </a:bodyPr>
          <a:lstStyle/>
          <a:p>
            <a:endParaRPr dirty="0"/>
          </a:p>
        </p:txBody>
      </p:sp>
      <p:sp>
        <p:nvSpPr>
          <p:cNvPr id="93" name="Google Shape;93;p1:notes"/>
          <p:cNvSpPr txBox="1">
            <a:spLocks noGrp="1"/>
          </p:cNvSpPr>
          <p:nvPr>
            <p:ph type="sldNum" idx="4294967295"/>
          </p:nvPr>
        </p:nvSpPr>
        <p:spPr>
          <a:xfrm>
            <a:off x="4259098" y="42962020"/>
            <a:ext cx="3258287" cy="2269420"/>
          </a:xfrm>
          <a:prstGeom prst="rect">
            <a:avLst/>
          </a:prstGeom>
          <a:noFill/>
          <a:ln>
            <a:noFill/>
          </a:ln>
        </p:spPr>
        <p:txBody>
          <a:bodyPr spcFirstLastPara="1" wrap="square" lIns="179100" tIns="89527" rIns="179100" bIns="89527" anchor="b" anchorCtr="0">
            <a:noAutofit/>
          </a:bodyPr>
          <a:lstStyle/>
          <a:p>
            <a:pPr algn="r"/>
            <a:fld id="{00000000-1234-1234-1234-123412341234}" type="slidenum">
              <a:rPr lang="en-US"/>
              <a:pPr algn="r"/>
              <a:t>1</a:t>
            </a:fld>
            <a:endParaRPr dirty="0"/>
          </a:p>
        </p:txBody>
      </p:sp>
    </p:spTree>
    <p:extLst>
      <p:ext uri="{BB962C8B-B14F-4D97-AF65-F5344CB8AC3E}">
        <p14:creationId xmlns:p14="http://schemas.microsoft.com/office/powerpoint/2010/main" val="290194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2684" indent="-122684" defTabSz="942210" eaLnBrk="0" fontAlgn="base" hangingPunct="0">
              <a:lnSpc>
                <a:spcPct val="115000"/>
              </a:lnSpc>
              <a:spcBef>
                <a:spcPct val="65000"/>
              </a:spcBef>
              <a:spcAft>
                <a:spcPct val="0"/>
              </a:spcAft>
              <a:buFontTx/>
              <a:buChar char="•"/>
              <a:defRPr/>
            </a:pPr>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98365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9723438" y="5599113"/>
            <a:ext cx="26868438" cy="15113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742169" y="21554146"/>
            <a:ext cx="5937317" cy="17635215"/>
          </a:xfrm>
          <a:prstGeom prst="rect">
            <a:avLst/>
          </a:prstGeom>
          <a:noFill/>
          <a:ln>
            <a:noFill/>
          </a:ln>
        </p:spPr>
        <p:txBody>
          <a:bodyPr spcFirstLastPara="1" wrap="square" lIns="177117" tIns="88536" rIns="177117" bIns="88536" anchor="t" anchorCtr="0">
            <a:noAutofit/>
          </a:bodyPr>
          <a:lstStyle/>
          <a:p>
            <a:endParaRPr dirty="0"/>
          </a:p>
        </p:txBody>
      </p:sp>
      <p:sp>
        <p:nvSpPr>
          <p:cNvPr id="93" name="Google Shape;93;p1:notes"/>
          <p:cNvSpPr txBox="1">
            <a:spLocks noGrp="1"/>
          </p:cNvSpPr>
          <p:nvPr>
            <p:ph type="sldNum" idx="4294967295"/>
          </p:nvPr>
        </p:nvSpPr>
        <p:spPr>
          <a:xfrm>
            <a:off x="4203884" y="42540681"/>
            <a:ext cx="3216047" cy="2247162"/>
          </a:xfrm>
          <a:prstGeom prst="rect">
            <a:avLst/>
          </a:prstGeom>
          <a:noFill/>
          <a:ln>
            <a:noFill/>
          </a:ln>
        </p:spPr>
        <p:txBody>
          <a:bodyPr spcFirstLastPara="1" wrap="square" lIns="177117" tIns="88536" rIns="177117" bIns="88536" anchor="b" anchorCtr="0">
            <a:noAutofit/>
          </a:bodyPr>
          <a:lstStyle/>
          <a:p>
            <a:pPr algn="r"/>
            <a:fld id="{00000000-1234-1234-1234-123412341234}" type="slidenum">
              <a:rPr lang="en-US"/>
              <a:pPr algn="r"/>
              <a:t>14</a:t>
            </a:fld>
            <a:endParaRPr dirty="0"/>
          </a:p>
        </p:txBody>
      </p:sp>
    </p:spTree>
    <p:extLst>
      <p:ext uri="{BB962C8B-B14F-4D97-AF65-F5344CB8AC3E}">
        <p14:creationId xmlns:p14="http://schemas.microsoft.com/office/powerpoint/2010/main" val="58593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2088" y="4030663"/>
            <a:ext cx="25849263" cy="1453991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5525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2088" y="4030663"/>
            <a:ext cx="25849263" cy="1453991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193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9C8FB1-654F-4985-A20A-C94F3AD83D2E}" type="slidenum">
              <a:rPr lang="en-US" smtClean="0"/>
              <a:t>6</a:t>
            </a:fld>
            <a:endParaRPr lang="en-US" dirty="0"/>
          </a:p>
        </p:txBody>
      </p:sp>
    </p:spTree>
    <p:extLst>
      <p:ext uri="{BB962C8B-B14F-4D97-AF65-F5344CB8AC3E}">
        <p14:creationId xmlns:p14="http://schemas.microsoft.com/office/powerpoint/2010/main" val="3601184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9723438" y="5599113"/>
            <a:ext cx="26868438" cy="15113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742169" y="21554146"/>
            <a:ext cx="5937317" cy="17635215"/>
          </a:xfrm>
          <a:prstGeom prst="rect">
            <a:avLst/>
          </a:prstGeom>
          <a:noFill/>
          <a:ln>
            <a:noFill/>
          </a:ln>
        </p:spPr>
        <p:txBody>
          <a:bodyPr spcFirstLastPara="1" wrap="square" lIns="177117" tIns="88536" rIns="177117" bIns="88536" anchor="t" anchorCtr="0">
            <a:noAutofit/>
          </a:bodyPr>
          <a:lstStyle/>
          <a:p>
            <a:endParaRPr dirty="0"/>
          </a:p>
        </p:txBody>
      </p:sp>
      <p:sp>
        <p:nvSpPr>
          <p:cNvPr id="93" name="Google Shape;93;p1:notes"/>
          <p:cNvSpPr txBox="1">
            <a:spLocks noGrp="1"/>
          </p:cNvSpPr>
          <p:nvPr>
            <p:ph type="sldNum" idx="4294967295"/>
          </p:nvPr>
        </p:nvSpPr>
        <p:spPr>
          <a:xfrm>
            <a:off x="4203884" y="42540681"/>
            <a:ext cx="3216047" cy="2247162"/>
          </a:xfrm>
          <a:prstGeom prst="rect">
            <a:avLst/>
          </a:prstGeom>
          <a:noFill/>
          <a:ln>
            <a:noFill/>
          </a:ln>
        </p:spPr>
        <p:txBody>
          <a:bodyPr spcFirstLastPara="1" wrap="square" lIns="177117" tIns="88536" rIns="177117" bIns="88536" anchor="b" anchorCtr="0">
            <a:noAutofit/>
          </a:bodyPr>
          <a:lstStyle/>
          <a:p>
            <a:pPr algn="r"/>
            <a:fld id="{00000000-1234-1234-1234-123412341234}" type="slidenum">
              <a:rPr lang="en-US"/>
              <a:pPr algn="r"/>
              <a:t>7</a:t>
            </a:fld>
            <a:endParaRPr dirty="0"/>
          </a:p>
        </p:txBody>
      </p:sp>
    </p:spTree>
    <p:extLst>
      <p:ext uri="{BB962C8B-B14F-4D97-AF65-F5344CB8AC3E}">
        <p14:creationId xmlns:p14="http://schemas.microsoft.com/office/powerpoint/2010/main" val="3783443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696F7-74F1-40FC-A3D1-AE6B1FE048D3}" type="slidenum">
              <a:rPr lang="en-US" smtClean="0"/>
              <a:t>8</a:t>
            </a:fld>
            <a:endParaRPr lang="en-US" dirty="0"/>
          </a:p>
        </p:txBody>
      </p:sp>
    </p:spTree>
    <p:extLst>
      <p:ext uri="{BB962C8B-B14F-4D97-AF65-F5344CB8AC3E}">
        <p14:creationId xmlns:p14="http://schemas.microsoft.com/office/powerpoint/2010/main" val="3280870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696F7-74F1-40FC-A3D1-AE6B1FE048D3}" type="slidenum">
              <a:rPr lang="en-US" smtClean="0"/>
              <a:t>9</a:t>
            </a:fld>
            <a:endParaRPr lang="en-US" dirty="0"/>
          </a:p>
        </p:txBody>
      </p:sp>
    </p:spTree>
    <p:extLst>
      <p:ext uri="{BB962C8B-B14F-4D97-AF65-F5344CB8AC3E}">
        <p14:creationId xmlns:p14="http://schemas.microsoft.com/office/powerpoint/2010/main" val="2048708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696F7-74F1-40FC-A3D1-AE6B1FE048D3}" type="slidenum">
              <a:rPr lang="en-US" smtClean="0"/>
              <a:t>10</a:t>
            </a:fld>
            <a:endParaRPr lang="en-US" dirty="0"/>
          </a:p>
        </p:txBody>
      </p:sp>
    </p:spTree>
    <p:extLst>
      <p:ext uri="{BB962C8B-B14F-4D97-AF65-F5344CB8AC3E}">
        <p14:creationId xmlns:p14="http://schemas.microsoft.com/office/powerpoint/2010/main" val="1985093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2684" indent="-122684" defTabSz="942210" eaLnBrk="0" fontAlgn="base" hangingPunct="0">
              <a:lnSpc>
                <a:spcPct val="115000"/>
              </a:lnSpc>
              <a:spcBef>
                <a:spcPct val="65000"/>
              </a:spcBef>
              <a:spcAft>
                <a:spcPct val="0"/>
              </a:spcAft>
              <a:buFontTx/>
              <a:buChar char="•"/>
              <a:defRPr/>
            </a:pPr>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39772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0CFA-1092-460D-A6CD-DA4D3C1F1E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1EB68B-E7D4-49CF-9CE2-14EABAC61E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4FC63C-AD08-41C0-965B-231CC798EB93}"/>
              </a:ext>
            </a:extLst>
          </p:cNvPr>
          <p:cNvSpPr>
            <a:spLocks noGrp="1"/>
          </p:cNvSpPr>
          <p:nvPr>
            <p:ph type="dt" sz="half" idx="10"/>
          </p:nvPr>
        </p:nvSpPr>
        <p:spPr/>
        <p:txBody>
          <a:bodyPr/>
          <a:lstStyle/>
          <a:p>
            <a:fld id="{6E677296-D7AD-4B94-ADA7-16569B943B28}" type="datetimeFigureOut">
              <a:rPr lang="en-US" smtClean="0"/>
              <a:t>5/14/2022</a:t>
            </a:fld>
            <a:endParaRPr lang="en-US" dirty="0"/>
          </a:p>
        </p:txBody>
      </p:sp>
      <p:sp>
        <p:nvSpPr>
          <p:cNvPr id="5" name="Footer Placeholder 4">
            <a:extLst>
              <a:ext uri="{FF2B5EF4-FFF2-40B4-BE49-F238E27FC236}">
                <a16:creationId xmlns:a16="http://schemas.microsoft.com/office/drawing/2014/main" id="{B06CDF9E-B60A-4799-A7E7-D211510BB4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3262B0-0D3F-46E9-89DD-1DFD0B68F63A}"/>
              </a:ext>
            </a:extLst>
          </p:cNvPr>
          <p:cNvSpPr>
            <a:spLocks noGrp="1"/>
          </p:cNvSpPr>
          <p:nvPr>
            <p:ph type="sldNum" sz="quarter" idx="12"/>
          </p:nvPr>
        </p:nvSpPr>
        <p:spPr/>
        <p:txBody>
          <a:bodyPr/>
          <a:lstStyle/>
          <a:p>
            <a:fld id="{989CD51E-25AA-41DD-A57C-593436ED44E1}" type="slidenum">
              <a:rPr lang="en-US" smtClean="0"/>
              <a:t>‹#›</a:t>
            </a:fld>
            <a:endParaRPr lang="en-US" dirty="0"/>
          </a:p>
        </p:txBody>
      </p:sp>
    </p:spTree>
    <p:extLst>
      <p:ext uri="{BB962C8B-B14F-4D97-AF65-F5344CB8AC3E}">
        <p14:creationId xmlns:p14="http://schemas.microsoft.com/office/powerpoint/2010/main" val="4091322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45111-DA03-475A-B001-5908D0F00F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10D86-3ECE-4054-BD33-F75BD3541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15B4EA-565E-46B9-B522-2FC225C53011}"/>
              </a:ext>
            </a:extLst>
          </p:cNvPr>
          <p:cNvSpPr>
            <a:spLocks noGrp="1"/>
          </p:cNvSpPr>
          <p:nvPr>
            <p:ph type="dt" sz="half" idx="10"/>
          </p:nvPr>
        </p:nvSpPr>
        <p:spPr/>
        <p:txBody>
          <a:bodyPr/>
          <a:lstStyle/>
          <a:p>
            <a:fld id="{6E677296-D7AD-4B94-ADA7-16569B943B28}" type="datetimeFigureOut">
              <a:rPr lang="en-US" smtClean="0"/>
              <a:t>5/14/2022</a:t>
            </a:fld>
            <a:endParaRPr lang="en-US" dirty="0"/>
          </a:p>
        </p:txBody>
      </p:sp>
      <p:sp>
        <p:nvSpPr>
          <p:cNvPr id="5" name="Footer Placeholder 4">
            <a:extLst>
              <a:ext uri="{FF2B5EF4-FFF2-40B4-BE49-F238E27FC236}">
                <a16:creationId xmlns:a16="http://schemas.microsoft.com/office/drawing/2014/main" id="{3BFC01AD-0AEE-4D82-ADC2-8C77660426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2A6E0D-98C1-40F5-BF08-242E50CDCE01}"/>
              </a:ext>
            </a:extLst>
          </p:cNvPr>
          <p:cNvSpPr>
            <a:spLocks noGrp="1"/>
          </p:cNvSpPr>
          <p:nvPr>
            <p:ph type="sldNum" sz="quarter" idx="12"/>
          </p:nvPr>
        </p:nvSpPr>
        <p:spPr/>
        <p:txBody>
          <a:bodyPr/>
          <a:lstStyle/>
          <a:p>
            <a:fld id="{989CD51E-25AA-41DD-A57C-593436ED44E1}" type="slidenum">
              <a:rPr lang="en-US" smtClean="0"/>
              <a:t>‹#›</a:t>
            </a:fld>
            <a:endParaRPr lang="en-US" dirty="0"/>
          </a:p>
        </p:txBody>
      </p:sp>
    </p:spTree>
    <p:extLst>
      <p:ext uri="{BB962C8B-B14F-4D97-AF65-F5344CB8AC3E}">
        <p14:creationId xmlns:p14="http://schemas.microsoft.com/office/powerpoint/2010/main" val="251532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2F9E12-3964-4AD0-B5C8-B5AC247191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B2DFC3-9C68-4606-BAD5-74A6258424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18026-DE02-425A-8494-58E998CFA4CF}"/>
              </a:ext>
            </a:extLst>
          </p:cNvPr>
          <p:cNvSpPr>
            <a:spLocks noGrp="1"/>
          </p:cNvSpPr>
          <p:nvPr>
            <p:ph type="dt" sz="half" idx="10"/>
          </p:nvPr>
        </p:nvSpPr>
        <p:spPr/>
        <p:txBody>
          <a:bodyPr/>
          <a:lstStyle/>
          <a:p>
            <a:fld id="{6E677296-D7AD-4B94-ADA7-16569B943B28}" type="datetimeFigureOut">
              <a:rPr lang="en-US" smtClean="0"/>
              <a:t>5/14/2022</a:t>
            </a:fld>
            <a:endParaRPr lang="en-US" dirty="0"/>
          </a:p>
        </p:txBody>
      </p:sp>
      <p:sp>
        <p:nvSpPr>
          <p:cNvPr id="5" name="Footer Placeholder 4">
            <a:extLst>
              <a:ext uri="{FF2B5EF4-FFF2-40B4-BE49-F238E27FC236}">
                <a16:creationId xmlns:a16="http://schemas.microsoft.com/office/drawing/2014/main" id="{011D4D69-A72A-49CB-862F-0AF5387189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91F259-AC16-4100-B801-8BE677BE8C01}"/>
              </a:ext>
            </a:extLst>
          </p:cNvPr>
          <p:cNvSpPr>
            <a:spLocks noGrp="1"/>
          </p:cNvSpPr>
          <p:nvPr>
            <p:ph type="sldNum" sz="quarter" idx="12"/>
          </p:nvPr>
        </p:nvSpPr>
        <p:spPr/>
        <p:txBody>
          <a:bodyPr/>
          <a:lstStyle/>
          <a:p>
            <a:fld id="{989CD51E-25AA-41DD-A57C-593436ED44E1}" type="slidenum">
              <a:rPr lang="en-US" smtClean="0"/>
              <a:t>‹#›</a:t>
            </a:fld>
            <a:endParaRPr lang="en-US" dirty="0"/>
          </a:p>
        </p:txBody>
      </p:sp>
    </p:spTree>
    <p:extLst>
      <p:ext uri="{BB962C8B-B14F-4D97-AF65-F5344CB8AC3E}">
        <p14:creationId xmlns:p14="http://schemas.microsoft.com/office/powerpoint/2010/main" val="3163539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1025649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6"/>
        <p:cNvGrpSpPr/>
        <p:nvPr/>
      </p:nvGrpSpPr>
      <p:grpSpPr>
        <a:xfrm>
          <a:off x="0" y="0"/>
          <a:ext cx="0" cy="0"/>
          <a:chOff x="0" y="0"/>
          <a:chExt cx="0" cy="0"/>
        </a:xfrm>
      </p:grpSpPr>
      <p:sp>
        <p:nvSpPr>
          <p:cNvPr id="4" name="Text Placeholder 3">
            <a:extLst>
              <a:ext uri="{FF2B5EF4-FFF2-40B4-BE49-F238E27FC236}">
                <a16:creationId xmlns:a16="http://schemas.microsoft.com/office/drawing/2014/main" id="{2E2CA319-FB7A-4CF5-8585-9F8681249343}"/>
              </a:ext>
            </a:extLst>
          </p:cNvPr>
          <p:cNvSpPr>
            <a:spLocks noGrp="1"/>
          </p:cNvSpPr>
          <p:nvPr>
            <p:ph type="body" sz="quarter" idx="10" hasCustomPrompt="1"/>
          </p:nvPr>
        </p:nvSpPr>
        <p:spPr>
          <a:xfrm>
            <a:off x="1130531" y="317500"/>
            <a:ext cx="9994669" cy="520700"/>
          </a:xfrm>
        </p:spPr>
        <p:txBody>
          <a:bodyPr>
            <a:normAutofit/>
          </a:bodyPr>
          <a:lstStyle>
            <a:lvl1pPr marL="0" indent="0">
              <a:buNone/>
              <a:defRPr sz="3200" b="0">
                <a:solidFill>
                  <a:srgbClr val="FF0000"/>
                </a:solidFill>
                <a:latin typeface="Rockwell" panose="02060603020205020403" pitchFamily="18" charset="0"/>
              </a:defRPr>
            </a:lvl1pPr>
            <a:lvl5pPr>
              <a:defRPr/>
            </a:lvl5pPr>
          </a:lstStyle>
          <a:p>
            <a:pPr lvl="0"/>
            <a:r>
              <a:rPr lang="en-US"/>
              <a:t>Insert Title Here</a:t>
            </a:r>
          </a:p>
        </p:txBody>
      </p:sp>
      <p:pic>
        <p:nvPicPr>
          <p:cNvPr id="6" name="Picture 5" descr="Logo, company name&#10;&#10;Description automatically generated">
            <a:extLst>
              <a:ext uri="{FF2B5EF4-FFF2-40B4-BE49-F238E27FC236}">
                <a16:creationId xmlns:a16="http://schemas.microsoft.com/office/drawing/2014/main" id="{3E8DF2E3-71A5-4FF2-A4E9-AB8EE99365F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617" t="-3676"/>
          <a:stretch/>
        </p:blipFill>
        <p:spPr>
          <a:xfrm>
            <a:off x="10718157" y="223672"/>
            <a:ext cx="898110" cy="697927"/>
          </a:xfrm>
          <a:prstGeom prst="rect">
            <a:avLst/>
          </a:prstGeom>
        </p:spPr>
      </p:pic>
      <p:cxnSp>
        <p:nvCxnSpPr>
          <p:cNvPr id="5" name="Straight Connector 4">
            <a:extLst>
              <a:ext uri="{FF2B5EF4-FFF2-40B4-BE49-F238E27FC236}">
                <a16:creationId xmlns:a16="http://schemas.microsoft.com/office/drawing/2014/main" id="{F9981C0F-D5F8-4ABD-9244-2B4CC741FDA6}"/>
              </a:ext>
            </a:extLst>
          </p:cNvPr>
          <p:cNvCxnSpPr>
            <a:cxnSpLocks/>
          </p:cNvCxnSpPr>
          <p:nvPr userDrawn="1"/>
        </p:nvCxnSpPr>
        <p:spPr>
          <a:xfrm flipH="1">
            <a:off x="1" y="631151"/>
            <a:ext cx="981074" cy="0"/>
          </a:xfrm>
          <a:prstGeom prst="line">
            <a:avLst/>
          </a:prstGeom>
          <a:ln w="28575">
            <a:solidFill>
              <a:srgbClr val="FDC057"/>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BFF6128-3F49-4B0A-87F3-90B944F5E7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86937" y="309667"/>
            <a:ext cx="638532" cy="642967"/>
          </a:xfrm>
          <a:prstGeom prst="rect">
            <a:avLst/>
          </a:prstGeom>
        </p:spPr>
      </p:pic>
    </p:spTree>
    <p:extLst>
      <p:ext uri="{BB962C8B-B14F-4D97-AF65-F5344CB8AC3E}">
        <p14:creationId xmlns:p14="http://schemas.microsoft.com/office/powerpoint/2010/main" val="3251277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234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8BBE0D8E-249F-EA4A-9F7F-5FD9C608A4CA}" type="datetimeFigureOut">
              <a:rPr lang="en-US" smtClean="0"/>
              <a:t>5/14/2022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A8B9CD2E-8F37-2A40-9401-743C368A66F5}" type="slidenum">
              <a:rPr lang="en-US" smtClean="0"/>
              <a:t>‹#›</a:t>
            </a:fld>
            <a:endParaRPr lang="en-US" dirty="0"/>
          </a:p>
        </p:txBody>
      </p:sp>
    </p:spTree>
    <p:extLst>
      <p:ext uri="{BB962C8B-B14F-4D97-AF65-F5344CB8AC3E}">
        <p14:creationId xmlns:p14="http://schemas.microsoft.com/office/powerpoint/2010/main" val="799311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BE0D8E-249F-EA4A-9F7F-5FD9C608A4CA}" type="datetimeFigureOut">
              <a:rPr lang="en-US" smtClean="0"/>
              <a:t>5/14/2022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B9CD2E-8F37-2A40-9401-743C368A66F5}" type="slidenum">
              <a:rPr lang="en-US" smtClean="0"/>
              <a:t>‹#›</a:t>
            </a:fld>
            <a:endParaRPr lang="en-US" dirty="0"/>
          </a:p>
        </p:txBody>
      </p:sp>
    </p:spTree>
    <p:extLst>
      <p:ext uri="{BB962C8B-B14F-4D97-AF65-F5344CB8AC3E}">
        <p14:creationId xmlns:p14="http://schemas.microsoft.com/office/powerpoint/2010/main" val="1728235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8BBE0D8E-249F-EA4A-9F7F-5FD9C608A4CA}" type="datetimeFigureOut">
              <a:rPr lang="en-US" smtClean="0"/>
              <a:t>5/14/2022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A8B9CD2E-8F37-2A40-9401-743C368A66F5}" type="slidenum">
              <a:rPr lang="en-US" smtClean="0"/>
              <a:t>‹#›</a:t>
            </a:fld>
            <a:endParaRPr lang="en-US" dirty="0"/>
          </a:p>
        </p:txBody>
      </p:sp>
    </p:spTree>
    <p:extLst>
      <p:ext uri="{BB962C8B-B14F-4D97-AF65-F5344CB8AC3E}">
        <p14:creationId xmlns:p14="http://schemas.microsoft.com/office/powerpoint/2010/main" val="2551263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4672" y="320040"/>
            <a:ext cx="3657600" cy="320040"/>
          </a:xfrm>
        </p:spPr>
        <p:txBody>
          <a:bodyPr/>
          <a:lstStyle/>
          <a:p>
            <a:fld id="{8BBE0D8E-249F-EA4A-9F7F-5FD9C608A4CA}" type="datetimeFigureOut">
              <a:rPr lang="en-US" smtClean="0"/>
              <a:t>5/14/2022</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A8B9CD2E-8F37-2A40-9401-743C368A66F5}" type="slidenum">
              <a:rPr lang="en-US" smtClean="0"/>
              <a:t>‹#›</a:t>
            </a:fld>
            <a:endParaRPr lang="en-US" dirty="0"/>
          </a:p>
        </p:txBody>
      </p:sp>
    </p:spTree>
    <p:extLst>
      <p:ext uri="{BB962C8B-B14F-4D97-AF65-F5344CB8AC3E}">
        <p14:creationId xmlns:p14="http://schemas.microsoft.com/office/powerpoint/2010/main" val="2357758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4672" y="320040"/>
            <a:ext cx="3657600" cy="320040"/>
          </a:xfrm>
        </p:spPr>
        <p:txBody>
          <a:bodyPr/>
          <a:lstStyle/>
          <a:p>
            <a:fld id="{8BBE0D8E-249F-EA4A-9F7F-5FD9C608A4CA}" type="datetimeFigureOut">
              <a:rPr lang="en-US" smtClean="0"/>
              <a:t>5/14/2022</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A8B9CD2E-8F37-2A40-9401-743C368A66F5}" type="slidenum">
              <a:rPr lang="en-US" smtClean="0"/>
              <a:t>‹#›</a:t>
            </a:fld>
            <a:endParaRPr lang="en-US" dirty="0"/>
          </a:p>
        </p:txBody>
      </p:sp>
    </p:spTree>
    <p:extLst>
      <p:ext uri="{BB962C8B-B14F-4D97-AF65-F5344CB8AC3E}">
        <p14:creationId xmlns:p14="http://schemas.microsoft.com/office/powerpoint/2010/main" val="1771938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69A10-BB4C-442F-B88E-F33389C31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D6A221-17C9-4DAB-BEBD-56DE6A1DA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32EB6-90C7-4012-B106-F6D296E76CB9}"/>
              </a:ext>
            </a:extLst>
          </p:cNvPr>
          <p:cNvSpPr>
            <a:spLocks noGrp="1"/>
          </p:cNvSpPr>
          <p:nvPr>
            <p:ph type="dt" sz="half" idx="10"/>
          </p:nvPr>
        </p:nvSpPr>
        <p:spPr/>
        <p:txBody>
          <a:bodyPr/>
          <a:lstStyle/>
          <a:p>
            <a:fld id="{6E677296-D7AD-4B94-ADA7-16569B943B28}" type="datetimeFigureOut">
              <a:rPr lang="en-US" smtClean="0"/>
              <a:t>5/14/2022</a:t>
            </a:fld>
            <a:endParaRPr lang="en-US" dirty="0"/>
          </a:p>
        </p:txBody>
      </p:sp>
      <p:sp>
        <p:nvSpPr>
          <p:cNvPr id="5" name="Footer Placeholder 4">
            <a:extLst>
              <a:ext uri="{FF2B5EF4-FFF2-40B4-BE49-F238E27FC236}">
                <a16:creationId xmlns:a16="http://schemas.microsoft.com/office/drawing/2014/main" id="{069C6741-D497-4CB1-B4E9-9B737B9257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B6FC84-90B0-4A56-B069-F68C11B6E529}"/>
              </a:ext>
            </a:extLst>
          </p:cNvPr>
          <p:cNvSpPr>
            <a:spLocks noGrp="1"/>
          </p:cNvSpPr>
          <p:nvPr>
            <p:ph type="sldNum" sz="quarter" idx="12"/>
          </p:nvPr>
        </p:nvSpPr>
        <p:spPr/>
        <p:txBody>
          <a:bodyPr/>
          <a:lstStyle/>
          <a:p>
            <a:fld id="{989CD51E-25AA-41DD-A57C-593436ED44E1}" type="slidenum">
              <a:rPr lang="en-US" smtClean="0"/>
              <a:t>‹#›</a:t>
            </a:fld>
            <a:endParaRPr lang="en-US" dirty="0"/>
          </a:p>
        </p:txBody>
      </p:sp>
    </p:spTree>
    <p:extLst>
      <p:ext uri="{BB962C8B-B14F-4D97-AF65-F5344CB8AC3E}">
        <p14:creationId xmlns:p14="http://schemas.microsoft.com/office/powerpoint/2010/main" val="1959551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BBE0D8E-249F-EA4A-9F7F-5FD9C608A4CA}" type="datetimeFigureOut">
              <a:rPr lang="en-US" smtClean="0"/>
              <a:t>5/14/2022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8B9CD2E-8F37-2A40-9401-743C368A66F5}" type="slidenum">
              <a:rPr lang="en-US" smtClean="0"/>
              <a:t>‹#›</a:t>
            </a:fld>
            <a:endParaRPr lang="en-US" dirty="0"/>
          </a:p>
        </p:txBody>
      </p:sp>
    </p:spTree>
    <p:extLst>
      <p:ext uri="{BB962C8B-B14F-4D97-AF65-F5344CB8AC3E}">
        <p14:creationId xmlns:p14="http://schemas.microsoft.com/office/powerpoint/2010/main" val="2629385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8BBE0D8E-249F-EA4A-9F7F-5FD9C608A4CA}" type="datetimeFigureOut">
              <a:rPr lang="en-US" smtClean="0"/>
              <a:t>5/14/2022</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A8B9CD2E-8F37-2A40-9401-743C368A66F5}" type="slidenum">
              <a:rPr lang="en-US" smtClean="0"/>
              <a:t>‹#›</a:t>
            </a:fld>
            <a:endParaRPr lang="en-US" dirty="0"/>
          </a:p>
        </p:txBody>
      </p:sp>
    </p:spTree>
    <p:extLst>
      <p:ext uri="{BB962C8B-B14F-4D97-AF65-F5344CB8AC3E}">
        <p14:creationId xmlns:p14="http://schemas.microsoft.com/office/powerpoint/2010/main" val="3616504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BE0D8E-249F-EA4A-9F7F-5FD9C608A4CA}" type="datetimeFigureOut">
              <a:rPr lang="en-US" smtClean="0"/>
              <a:t>5/14/2022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B9CD2E-8F37-2A40-9401-743C368A66F5}" type="slidenum">
              <a:rPr lang="en-US" smtClean="0"/>
              <a:t>‹#›</a:t>
            </a:fld>
            <a:endParaRPr lang="en-US" dirty="0"/>
          </a:p>
        </p:txBody>
      </p:sp>
    </p:spTree>
    <p:extLst>
      <p:ext uri="{BB962C8B-B14F-4D97-AF65-F5344CB8AC3E}">
        <p14:creationId xmlns:p14="http://schemas.microsoft.com/office/powerpoint/2010/main" val="1046103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8BBE0D8E-249F-EA4A-9F7F-5FD9C608A4CA}" type="datetimeFigureOut">
              <a:rPr lang="en-US" smtClean="0"/>
              <a:t>5/14/2022</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A8B9CD2E-8F37-2A40-9401-743C368A66F5}" type="slidenum">
              <a:rPr lang="en-US" smtClean="0"/>
              <a:t>‹#›</a:t>
            </a:fld>
            <a:endParaRPr lang="en-US" dirty="0"/>
          </a:p>
        </p:txBody>
      </p:sp>
    </p:spTree>
    <p:extLst>
      <p:ext uri="{BB962C8B-B14F-4D97-AF65-F5344CB8AC3E}">
        <p14:creationId xmlns:p14="http://schemas.microsoft.com/office/powerpoint/2010/main" val="2499407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BE0D8E-249F-EA4A-9F7F-5FD9C608A4CA}" type="datetimeFigureOut">
              <a:rPr lang="en-US" smtClean="0"/>
              <a:t>5/14/2022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B9CD2E-8F37-2A40-9401-743C368A66F5}" type="slidenum">
              <a:rPr lang="en-US" smtClean="0"/>
              <a:t>‹#›</a:t>
            </a:fld>
            <a:endParaRPr lang="en-US" dirty="0"/>
          </a:p>
        </p:txBody>
      </p:sp>
    </p:spTree>
    <p:extLst>
      <p:ext uri="{BB962C8B-B14F-4D97-AF65-F5344CB8AC3E}">
        <p14:creationId xmlns:p14="http://schemas.microsoft.com/office/powerpoint/2010/main" val="529734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4672" y="320040"/>
            <a:ext cx="3657600" cy="320040"/>
          </a:xfrm>
        </p:spPr>
        <p:txBody>
          <a:bodyPr/>
          <a:lstStyle/>
          <a:p>
            <a:fld id="{8BBE0D8E-249F-EA4A-9F7F-5FD9C608A4CA}" type="datetimeFigureOut">
              <a:rPr lang="en-US" smtClean="0"/>
              <a:t>5/14/2022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A8B9CD2E-8F37-2A40-9401-743C368A66F5}" type="slidenum">
              <a:rPr lang="en-US" smtClean="0"/>
              <a:t>‹#›</a:t>
            </a:fld>
            <a:endParaRPr lang="en-US" dirty="0"/>
          </a:p>
        </p:txBody>
      </p:sp>
    </p:spTree>
    <p:extLst>
      <p:ext uri="{BB962C8B-B14F-4D97-AF65-F5344CB8AC3E}">
        <p14:creationId xmlns:p14="http://schemas.microsoft.com/office/powerpoint/2010/main" val="3045905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1429615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D4764-EA57-4D11-A753-B1110C7972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62946E-E005-46B5-9026-D267BE254F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A4B2A7-5C66-4F85-B68A-500E29B55AA7}"/>
              </a:ext>
            </a:extLst>
          </p:cNvPr>
          <p:cNvSpPr>
            <a:spLocks noGrp="1"/>
          </p:cNvSpPr>
          <p:nvPr>
            <p:ph type="dt" sz="half" idx="10"/>
          </p:nvPr>
        </p:nvSpPr>
        <p:spPr/>
        <p:txBody>
          <a:bodyPr/>
          <a:lstStyle/>
          <a:p>
            <a:fld id="{6E677296-D7AD-4B94-ADA7-16569B943B28}" type="datetimeFigureOut">
              <a:rPr lang="en-US" smtClean="0"/>
              <a:t>5/14/2022</a:t>
            </a:fld>
            <a:endParaRPr lang="en-US" dirty="0"/>
          </a:p>
        </p:txBody>
      </p:sp>
      <p:sp>
        <p:nvSpPr>
          <p:cNvPr id="5" name="Footer Placeholder 4">
            <a:extLst>
              <a:ext uri="{FF2B5EF4-FFF2-40B4-BE49-F238E27FC236}">
                <a16:creationId xmlns:a16="http://schemas.microsoft.com/office/drawing/2014/main" id="{875D7146-3C53-46CC-8CD8-A51E405DF3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264BEA-E844-42A3-89C9-D8A46A75C1DA}"/>
              </a:ext>
            </a:extLst>
          </p:cNvPr>
          <p:cNvSpPr>
            <a:spLocks noGrp="1"/>
          </p:cNvSpPr>
          <p:nvPr>
            <p:ph type="sldNum" sz="quarter" idx="12"/>
          </p:nvPr>
        </p:nvSpPr>
        <p:spPr/>
        <p:txBody>
          <a:bodyPr/>
          <a:lstStyle/>
          <a:p>
            <a:fld id="{989CD51E-25AA-41DD-A57C-593436ED44E1}" type="slidenum">
              <a:rPr lang="en-US" smtClean="0"/>
              <a:t>‹#›</a:t>
            </a:fld>
            <a:endParaRPr lang="en-US" dirty="0"/>
          </a:p>
        </p:txBody>
      </p:sp>
    </p:spTree>
    <p:extLst>
      <p:ext uri="{BB962C8B-B14F-4D97-AF65-F5344CB8AC3E}">
        <p14:creationId xmlns:p14="http://schemas.microsoft.com/office/powerpoint/2010/main" val="2767611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D3FA9-A5C7-4679-A17A-4777E98737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ED890-A145-4A77-B8F0-2F8EDBC8F7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0C0214-AB98-49AC-8879-3A87A0498E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EA8EC1-7F27-403C-8C63-ED89CA85AB8D}"/>
              </a:ext>
            </a:extLst>
          </p:cNvPr>
          <p:cNvSpPr>
            <a:spLocks noGrp="1"/>
          </p:cNvSpPr>
          <p:nvPr>
            <p:ph type="dt" sz="half" idx="10"/>
          </p:nvPr>
        </p:nvSpPr>
        <p:spPr/>
        <p:txBody>
          <a:bodyPr/>
          <a:lstStyle/>
          <a:p>
            <a:fld id="{6E677296-D7AD-4B94-ADA7-16569B943B28}" type="datetimeFigureOut">
              <a:rPr lang="en-US" smtClean="0"/>
              <a:t>5/14/2022</a:t>
            </a:fld>
            <a:endParaRPr lang="en-US" dirty="0"/>
          </a:p>
        </p:txBody>
      </p:sp>
      <p:sp>
        <p:nvSpPr>
          <p:cNvPr id="6" name="Footer Placeholder 5">
            <a:extLst>
              <a:ext uri="{FF2B5EF4-FFF2-40B4-BE49-F238E27FC236}">
                <a16:creationId xmlns:a16="http://schemas.microsoft.com/office/drawing/2014/main" id="{5D48B99C-DC99-4E88-819F-FAF23FF482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6ACF05B-7626-4D25-8C82-89EC5C867252}"/>
              </a:ext>
            </a:extLst>
          </p:cNvPr>
          <p:cNvSpPr>
            <a:spLocks noGrp="1"/>
          </p:cNvSpPr>
          <p:nvPr>
            <p:ph type="sldNum" sz="quarter" idx="12"/>
          </p:nvPr>
        </p:nvSpPr>
        <p:spPr/>
        <p:txBody>
          <a:bodyPr/>
          <a:lstStyle/>
          <a:p>
            <a:fld id="{989CD51E-25AA-41DD-A57C-593436ED44E1}" type="slidenum">
              <a:rPr lang="en-US" smtClean="0"/>
              <a:t>‹#›</a:t>
            </a:fld>
            <a:endParaRPr lang="en-US" dirty="0"/>
          </a:p>
        </p:txBody>
      </p:sp>
    </p:spTree>
    <p:extLst>
      <p:ext uri="{BB962C8B-B14F-4D97-AF65-F5344CB8AC3E}">
        <p14:creationId xmlns:p14="http://schemas.microsoft.com/office/powerpoint/2010/main" val="2793693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ECF4-9EEF-4F12-8E7B-FA4E23A3CB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93994B-836A-4F2D-B63E-688C982239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7A46B8-0501-422B-A77A-C0AF1A5028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F66484-05B5-4EA1-964C-59E5A88B6B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29640-2944-45FB-8B28-D7F62ED04D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F89570-27F3-4589-BDBC-6F583BAA32CA}"/>
              </a:ext>
            </a:extLst>
          </p:cNvPr>
          <p:cNvSpPr>
            <a:spLocks noGrp="1"/>
          </p:cNvSpPr>
          <p:nvPr>
            <p:ph type="dt" sz="half" idx="10"/>
          </p:nvPr>
        </p:nvSpPr>
        <p:spPr/>
        <p:txBody>
          <a:bodyPr/>
          <a:lstStyle/>
          <a:p>
            <a:fld id="{6E677296-D7AD-4B94-ADA7-16569B943B28}" type="datetimeFigureOut">
              <a:rPr lang="en-US" smtClean="0"/>
              <a:t>5/14/2022</a:t>
            </a:fld>
            <a:endParaRPr lang="en-US" dirty="0"/>
          </a:p>
        </p:txBody>
      </p:sp>
      <p:sp>
        <p:nvSpPr>
          <p:cNvPr id="8" name="Footer Placeholder 7">
            <a:extLst>
              <a:ext uri="{FF2B5EF4-FFF2-40B4-BE49-F238E27FC236}">
                <a16:creationId xmlns:a16="http://schemas.microsoft.com/office/drawing/2014/main" id="{10F02B48-E2F2-40B9-8C82-C03D6A644F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55D5591-5C14-4BCC-B6EA-96FD76D57D23}"/>
              </a:ext>
            </a:extLst>
          </p:cNvPr>
          <p:cNvSpPr>
            <a:spLocks noGrp="1"/>
          </p:cNvSpPr>
          <p:nvPr>
            <p:ph type="sldNum" sz="quarter" idx="12"/>
          </p:nvPr>
        </p:nvSpPr>
        <p:spPr/>
        <p:txBody>
          <a:bodyPr/>
          <a:lstStyle/>
          <a:p>
            <a:fld id="{989CD51E-25AA-41DD-A57C-593436ED44E1}" type="slidenum">
              <a:rPr lang="en-US" smtClean="0"/>
              <a:t>‹#›</a:t>
            </a:fld>
            <a:endParaRPr lang="en-US" dirty="0"/>
          </a:p>
        </p:txBody>
      </p:sp>
    </p:spTree>
    <p:extLst>
      <p:ext uri="{BB962C8B-B14F-4D97-AF65-F5344CB8AC3E}">
        <p14:creationId xmlns:p14="http://schemas.microsoft.com/office/powerpoint/2010/main" val="222851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24C81-9731-428A-B50E-52A384413D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12AB47-36B6-4A16-B4F4-8EB7275226AB}"/>
              </a:ext>
            </a:extLst>
          </p:cNvPr>
          <p:cNvSpPr>
            <a:spLocks noGrp="1"/>
          </p:cNvSpPr>
          <p:nvPr>
            <p:ph type="dt" sz="half" idx="10"/>
          </p:nvPr>
        </p:nvSpPr>
        <p:spPr/>
        <p:txBody>
          <a:bodyPr/>
          <a:lstStyle/>
          <a:p>
            <a:fld id="{6E677296-D7AD-4B94-ADA7-16569B943B28}" type="datetimeFigureOut">
              <a:rPr lang="en-US" smtClean="0"/>
              <a:t>5/14/2022</a:t>
            </a:fld>
            <a:endParaRPr lang="en-US" dirty="0"/>
          </a:p>
        </p:txBody>
      </p:sp>
      <p:sp>
        <p:nvSpPr>
          <p:cNvPr id="4" name="Footer Placeholder 3">
            <a:extLst>
              <a:ext uri="{FF2B5EF4-FFF2-40B4-BE49-F238E27FC236}">
                <a16:creationId xmlns:a16="http://schemas.microsoft.com/office/drawing/2014/main" id="{555570D8-E7D5-4318-9F58-2032B2F5351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53F8FB8-9881-4C0D-A182-A8F956F91024}"/>
              </a:ext>
            </a:extLst>
          </p:cNvPr>
          <p:cNvSpPr>
            <a:spLocks noGrp="1"/>
          </p:cNvSpPr>
          <p:nvPr>
            <p:ph type="sldNum" sz="quarter" idx="12"/>
          </p:nvPr>
        </p:nvSpPr>
        <p:spPr/>
        <p:txBody>
          <a:bodyPr/>
          <a:lstStyle/>
          <a:p>
            <a:fld id="{989CD51E-25AA-41DD-A57C-593436ED44E1}" type="slidenum">
              <a:rPr lang="en-US" smtClean="0"/>
              <a:t>‹#›</a:t>
            </a:fld>
            <a:endParaRPr lang="en-US" dirty="0"/>
          </a:p>
        </p:txBody>
      </p:sp>
    </p:spTree>
    <p:extLst>
      <p:ext uri="{BB962C8B-B14F-4D97-AF65-F5344CB8AC3E}">
        <p14:creationId xmlns:p14="http://schemas.microsoft.com/office/powerpoint/2010/main" val="272442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C155E8-686C-4DF3-AC58-B74410EA4C16}"/>
              </a:ext>
            </a:extLst>
          </p:cNvPr>
          <p:cNvSpPr>
            <a:spLocks noGrp="1"/>
          </p:cNvSpPr>
          <p:nvPr>
            <p:ph type="dt" sz="half" idx="10"/>
          </p:nvPr>
        </p:nvSpPr>
        <p:spPr/>
        <p:txBody>
          <a:bodyPr/>
          <a:lstStyle/>
          <a:p>
            <a:fld id="{6E677296-D7AD-4B94-ADA7-16569B943B28}" type="datetimeFigureOut">
              <a:rPr lang="en-US" smtClean="0"/>
              <a:t>5/14/2022</a:t>
            </a:fld>
            <a:endParaRPr lang="en-US" dirty="0"/>
          </a:p>
        </p:txBody>
      </p:sp>
      <p:sp>
        <p:nvSpPr>
          <p:cNvPr id="3" name="Footer Placeholder 2">
            <a:extLst>
              <a:ext uri="{FF2B5EF4-FFF2-40B4-BE49-F238E27FC236}">
                <a16:creationId xmlns:a16="http://schemas.microsoft.com/office/drawing/2014/main" id="{A5DD3EBF-1766-4745-86B2-CC922A5FA9B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8800BDA-18A3-4CC6-8DD7-A998BE8201C3}"/>
              </a:ext>
            </a:extLst>
          </p:cNvPr>
          <p:cNvSpPr>
            <a:spLocks noGrp="1"/>
          </p:cNvSpPr>
          <p:nvPr>
            <p:ph type="sldNum" sz="quarter" idx="12"/>
          </p:nvPr>
        </p:nvSpPr>
        <p:spPr/>
        <p:txBody>
          <a:bodyPr/>
          <a:lstStyle/>
          <a:p>
            <a:fld id="{989CD51E-25AA-41DD-A57C-593436ED44E1}" type="slidenum">
              <a:rPr lang="en-US" smtClean="0"/>
              <a:t>‹#›</a:t>
            </a:fld>
            <a:endParaRPr lang="en-US" dirty="0"/>
          </a:p>
        </p:txBody>
      </p:sp>
    </p:spTree>
    <p:extLst>
      <p:ext uri="{BB962C8B-B14F-4D97-AF65-F5344CB8AC3E}">
        <p14:creationId xmlns:p14="http://schemas.microsoft.com/office/powerpoint/2010/main" val="2303679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6D1A-65DB-43DF-A0CB-306738D8AB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A6B9F2-3331-43CF-96E7-EA485D3E64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A72769-48C7-45B2-AA63-CAA6B1E92F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731865-ED6B-4A88-B12A-DA8E1C113CAE}"/>
              </a:ext>
            </a:extLst>
          </p:cNvPr>
          <p:cNvSpPr>
            <a:spLocks noGrp="1"/>
          </p:cNvSpPr>
          <p:nvPr>
            <p:ph type="dt" sz="half" idx="10"/>
          </p:nvPr>
        </p:nvSpPr>
        <p:spPr/>
        <p:txBody>
          <a:bodyPr/>
          <a:lstStyle/>
          <a:p>
            <a:fld id="{6E677296-D7AD-4B94-ADA7-16569B943B28}" type="datetimeFigureOut">
              <a:rPr lang="en-US" smtClean="0"/>
              <a:t>5/14/2022</a:t>
            </a:fld>
            <a:endParaRPr lang="en-US" dirty="0"/>
          </a:p>
        </p:txBody>
      </p:sp>
      <p:sp>
        <p:nvSpPr>
          <p:cNvPr id="6" name="Footer Placeholder 5">
            <a:extLst>
              <a:ext uri="{FF2B5EF4-FFF2-40B4-BE49-F238E27FC236}">
                <a16:creationId xmlns:a16="http://schemas.microsoft.com/office/drawing/2014/main" id="{D7960117-B663-4980-BA62-92E1761B3B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E20BD3-1A7B-4823-9EEF-CF4239698426}"/>
              </a:ext>
            </a:extLst>
          </p:cNvPr>
          <p:cNvSpPr>
            <a:spLocks noGrp="1"/>
          </p:cNvSpPr>
          <p:nvPr>
            <p:ph type="sldNum" sz="quarter" idx="12"/>
          </p:nvPr>
        </p:nvSpPr>
        <p:spPr/>
        <p:txBody>
          <a:bodyPr/>
          <a:lstStyle/>
          <a:p>
            <a:fld id="{989CD51E-25AA-41DD-A57C-593436ED44E1}" type="slidenum">
              <a:rPr lang="en-US" smtClean="0"/>
              <a:t>‹#›</a:t>
            </a:fld>
            <a:endParaRPr lang="en-US" dirty="0"/>
          </a:p>
        </p:txBody>
      </p:sp>
    </p:spTree>
    <p:extLst>
      <p:ext uri="{BB962C8B-B14F-4D97-AF65-F5344CB8AC3E}">
        <p14:creationId xmlns:p14="http://schemas.microsoft.com/office/powerpoint/2010/main" val="2408952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375C-DEFC-4CD3-B5FD-AD4C74AC4B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07229D-B9E6-457D-814D-C410CF2F71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CC86596-2BFA-4AE1-811B-EF38B1E4F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19884D-D02D-43BD-A8FE-EB3B94016F34}"/>
              </a:ext>
            </a:extLst>
          </p:cNvPr>
          <p:cNvSpPr>
            <a:spLocks noGrp="1"/>
          </p:cNvSpPr>
          <p:nvPr>
            <p:ph type="dt" sz="half" idx="10"/>
          </p:nvPr>
        </p:nvSpPr>
        <p:spPr/>
        <p:txBody>
          <a:bodyPr/>
          <a:lstStyle/>
          <a:p>
            <a:fld id="{6E677296-D7AD-4B94-ADA7-16569B943B28}" type="datetimeFigureOut">
              <a:rPr lang="en-US" smtClean="0"/>
              <a:t>5/14/2022</a:t>
            </a:fld>
            <a:endParaRPr lang="en-US" dirty="0"/>
          </a:p>
        </p:txBody>
      </p:sp>
      <p:sp>
        <p:nvSpPr>
          <p:cNvPr id="6" name="Footer Placeholder 5">
            <a:extLst>
              <a:ext uri="{FF2B5EF4-FFF2-40B4-BE49-F238E27FC236}">
                <a16:creationId xmlns:a16="http://schemas.microsoft.com/office/drawing/2014/main" id="{08A10C54-AD55-4F36-ACAA-FEE583F58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1D0342C-4D2E-4572-AD2E-4C0C20AE2643}"/>
              </a:ext>
            </a:extLst>
          </p:cNvPr>
          <p:cNvSpPr>
            <a:spLocks noGrp="1"/>
          </p:cNvSpPr>
          <p:nvPr>
            <p:ph type="sldNum" sz="quarter" idx="12"/>
          </p:nvPr>
        </p:nvSpPr>
        <p:spPr/>
        <p:txBody>
          <a:bodyPr/>
          <a:lstStyle/>
          <a:p>
            <a:fld id="{989CD51E-25AA-41DD-A57C-593436ED44E1}" type="slidenum">
              <a:rPr lang="en-US" smtClean="0"/>
              <a:t>‹#›</a:t>
            </a:fld>
            <a:endParaRPr lang="en-US" dirty="0"/>
          </a:p>
        </p:txBody>
      </p:sp>
    </p:spTree>
    <p:extLst>
      <p:ext uri="{BB962C8B-B14F-4D97-AF65-F5344CB8AC3E}">
        <p14:creationId xmlns:p14="http://schemas.microsoft.com/office/powerpoint/2010/main" val="2563500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4D8497-6EA1-4B6C-8523-E1094A95D8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86B3F7-C1A7-4DF5-A081-BB083116A7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A2668-3038-4494-8633-0414F31C00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77296-D7AD-4B94-ADA7-16569B943B28}" type="datetimeFigureOut">
              <a:rPr lang="en-US" smtClean="0"/>
              <a:t>5/14/2022</a:t>
            </a:fld>
            <a:endParaRPr lang="en-US" dirty="0"/>
          </a:p>
        </p:txBody>
      </p:sp>
      <p:sp>
        <p:nvSpPr>
          <p:cNvPr id="5" name="Footer Placeholder 4">
            <a:extLst>
              <a:ext uri="{FF2B5EF4-FFF2-40B4-BE49-F238E27FC236}">
                <a16:creationId xmlns:a16="http://schemas.microsoft.com/office/drawing/2014/main" id="{FA332286-F9E9-40CD-B4E2-879A9EDA2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193A71D-BA81-4FD2-8D6E-4E9E69FE2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CD51E-25AA-41DD-A57C-593436ED44E1}" type="slidenum">
              <a:rPr lang="en-US" smtClean="0"/>
              <a:t>‹#›</a:t>
            </a:fld>
            <a:endParaRPr lang="en-US" dirty="0"/>
          </a:p>
        </p:txBody>
      </p:sp>
    </p:spTree>
    <p:extLst>
      <p:ext uri="{BB962C8B-B14F-4D97-AF65-F5344CB8AC3E}">
        <p14:creationId xmlns:p14="http://schemas.microsoft.com/office/powerpoint/2010/main" val="1450331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8BBE0D8E-249F-EA4A-9F7F-5FD9C608A4CA}" type="datetimeFigureOut">
              <a:rPr lang="en-US" smtClean="0"/>
              <a:t>5/14/2022</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A8B9CD2E-8F37-2A40-9401-743C368A66F5}" type="slidenum">
              <a:rPr lang="en-US" smtClean="0"/>
              <a:t>‹#›</a:t>
            </a:fld>
            <a:endParaRPr lang="en-US" dirty="0"/>
          </a:p>
        </p:txBody>
      </p:sp>
    </p:spTree>
    <p:extLst>
      <p:ext uri="{BB962C8B-B14F-4D97-AF65-F5344CB8AC3E}">
        <p14:creationId xmlns:p14="http://schemas.microsoft.com/office/powerpoint/2010/main" val="29305879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0.jp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ideo" Target="https://www.youtube.com/embed/xJRvqR9mAIw?feature=oembed" TargetMode="External"/><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2.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4.xml"/><Relationship Id="rId4" Type="http://schemas.openxmlformats.org/officeDocument/2006/relationships/hyperlink" Target="mailto:small@mdfoodbank.org" TargetMode="External"/></Relationships>
</file>

<file path=ppt/slides/_rels/slide2.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9" Type="http://schemas.openxmlformats.org/officeDocument/2006/relationships/image" Target="../media/image42.png"/><Relationship Id="rId21" Type="http://schemas.openxmlformats.org/officeDocument/2006/relationships/image" Target="../media/image24.png"/><Relationship Id="rId34" Type="http://schemas.openxmlformats.org/officeDocument/2006/relationships/image" Target="../media/image37.svg"/><Relationship Id="rId42" Type="http://schemas.openxmlformats.org/officeDocument/2006/relationships/image" Target="../media/image45.svg"/><Relationship Id="rId47" Type="http://schemas.openxmlformats.org/officeDocument/2006/relationships/image" Target="../media/image50.png"/><Relationship Id="rId7" Type="http://schemas.openxmlformats.org/officeDocument/2006/relationships/image" Target="../media/image10.jpeg"/><Relationship Id="rId2" Type="http://schemas.openxmlformats.org/officeDocument/2006/relationships/image" Target="../media/image5.jpeg"/><Relationship Id="rId16" Type="http://schemas.openxmlformats.org/officeDocument/2006/relationships/image" Target="../media/image19.svg"/><Relationship Id="rId29"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9.jpeg"/><Relationship Id="rId11" Type="http://schemas.openxmlformats.org/officeDocument/2006/relationships/image" Target="../media/image14.png"/><Relationship Id="rId24" Type="http://schemas.openxmlformats.org/officeDocument/2006/relationships/image" Target="../media/image27.svg"/><Relationship Id="rId32" Type="http://schemas.openxmlformats.org/officeDocument/2006/relationships/image" Target="../media/image35.svg"/><Relationship Id="rId37" Type="http://schemas.openxmlformats.org/officeDocument/2006/relationships/image" Target="../media/image40.png"/><Relationship Id="rId40" Type="http://schemas.openxmlformats.org/officeDocument/2006/relationships/image" Target="../media/image43.svg"/><Relationship Id="rId45" Type="http://schemas.openxmlformats.org/officeDocument/2006/relationships/image" Target="../media/image48.png"/><Relationship Id="rId5" Type="http://schemas.openxmlformats.org/officeDocument/2006/relationships/image" Target="../media/image8.jpe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svg"/><Relationship Id="rId36" Type="http://schemas.openxmlformats.org/officeDocument/2006/relationships/image" Target="../media/image39.svg"/><Relationship Id="rId10" Type="http://schemas.openxmlformats.org/officeDocument/2006/relationships/image" Target="../media/image13.jpeg"/><Relationship Id="rId19" Type="http://schemas.openxmlformats.org/officeDocument/2006/relationships/image" Target="../media/image22.png"/><Relationship Id="rId31" Type="http://schemas.openxmlformats.org/officeDocument/2006/relationships/image" Target="../media/image34.png"/><Relationship Id="rId44" Type="http://schemas.openxmlformats.org/officeDocument/2006/relationships/image" Target="../media/image47.sv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30.png"/><Relationship Id="rId30" Type="http://schemas.openxmlformats.org/officeDocument/2006/relationships/image" Target="../media/image33.svg"/><Relationship Id="rId35" Type="http://schemas.openxmlformats.org/officeDocument/2006/relationships/image" Target="../media/image38.png"/><Relationship Id="rId43" Type="http://schemas.openxmlformats.org/officeDocument/2006/relationships/image" Target="../media/image46.png"/><Relationship Id="rId48" Type="http://schemas.openxmlformats.org/officeDocument/2006/relationships/image" Target="../media/image51.svg"/><Relationship Id="rId8" Type="http://schemas.openxmlformats.org/officeDocument/2006/relationships/image" Target="../media/image11.jpeg"/><Relationship Id="rId3" Type="http://schemas.openxmlformats.org/officeDocument/2006/relationships/image" Target="../media/image6.jpeg"/><Relationship Id="rId12" Type="http://schemas.openxmlformats.org/officeDocument/2006/relationships/image" Target="../media/image15.sv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image" Target="../media/image41.svg"/><Relationship Id="rId46" Type="http://schemas.openxmlformats.org/officeDocument/2006/relationships/image" Target="../media/image49.svg"/><Relationship Id="rId20" Type="http://schemas.openxmlformats.org/officeDocument/2006/relationships/image" Target="../media/image23.svg"/><Relationship Id="rId41"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emf"/><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5" name="Picture 4" descr="A person preparing food in a kitchen&#10;&#10;Description automatically generated">
            <a:extLst>
              <a:ext uri="{FF2B5EF4-FFF2-40B4-BE49-F238E27FC236}">
                <a16:creationId xmlns:a16="http://schemas.microsoft.com/office/drawing/2014/main" id="{DE5E9ADE-C43F-4665-999A-2F49350E741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89" t="7917" r="189" b="17082"/>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48AA4A9-7041-4520-90DB-D1868E30E03A}"/>
              </a:ext>
            </a:extLst>
          </p:cNvPr>
          <p:cNvSpPr/>
          <p:nvPr/>
        </p:nvSpPr>
        <p:spPr>
          <a:xfrm>
            <a:off x="0" y="0"/>
            <a:ext cx="12205739" cy="6858000"/>
          </a:xfrm>
          <a:prstGeom prst="rect">
            <a:avLst/>
          </a:prstGeom>
          <a:solidFill>
            <a:srgbClr val="C00000">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Google Shape;153;p21">
            <a:extLst>
              <a:ext uri="{FF2B5EF4-FFF2-40B4-BE49-F238E27FC236}">
                <a16:creationId xmlns:a16="http://schemas.microsoft.com/office/drawing/2014/main" id="{90D87277-575E-314C-AF16-0886BD2C028E}"/>
              </a:ext>
            </a:extLst>
          </p:cNvPr>
          <p:cNvSpPr txBox="1">
            <a:spLocks/>
          </p:cNvSpPr>
          <p:nvPr/>
        </p:nvSpPr>
        <p:spPr>
          <a:xfrm>
            <a:off x="127686" y="2228620"/>
            <a:ext cx="11936627" cy="1749759"/>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lgn="ctr">
              <a:lnSpc>
                <a:spcPct val="90000"/>
              </a:lnSpc>
              <a:spcBef>
                <a:spcPts val="0"/>
              </a:spcBef>
              <a:buNone/>
            </a:pPr>
            <a:r>
              <a:rPr lang="en-US" sz="4400" dirty="0">
                <a:solidFill>
                  <a:schemeClr val="bg1"/>
                </a:solidFill>
                <a:effectLst/>
                <a:ea typeface="Calibri" panose="020F0502020204030204" pitchFamily="34" charset="0"/>
                <a:cs typeface="Times New Roman" panose="02020603050405020304" pitchFamily="18" charset="0"/>
              </a:rPr>
              <a:t>Maryland Food Insecurity</a:t>
            </a:r>
            <a:r>
              <a:rPr lang="en-US" sz="4000" dirty="0">
                <a:solidFill>
                  <a:schemeClr val="bg1"/>
                </a:solidFill>
                <a:effectLst/>
                <a:ea typeface="Calibri" panose="020F0502020204030204" pitchFamily="34" charset="0"/>
                <a:cs typeface="Times New Roman" panose="02020603050405020304" pitchFamily="18" charset="0"/>
              </a:rPr>
              <a:t>: </a:t>
            </a:r>
          </a:p>
          <a:p>
            <a:pPr marL="0" indent="0" algn="ctr">
              <a:lnSpc>
                <a:spcPct val="90000"/>
              </a:lnSpc>
              <a:spcBef>
                <a:spcPts val="0"/>
              </a:spcBef>
              <a:buNone/>
            </a:pPr>
            <a:r>
              <a:rPr lang="en-US" sz="4400" dirty="0">
                <a:solidFill>
                  <a:schemeClr val="bg1"/>
                </a:solidFill>
                <a:effectLst/>
                <a:ea typeface="Calibri" panose="020F0502020204030204" pitchFamily="34" charset="0"/>
                <a:cs typeface="Times New Roman" panose="02020603050405020304" pitchFamily="18" charset="0"/>
              </a:rPr>
              <a:t>Impact Upon Rural Communities</a:t>
            </a:r>
          </a:p>
          <a:p>
            <a:pPr marL="0" indent="0" algn="ctr">
              <a:lnSpc>
                <a:spcPct val="90000"/>
              </a:lnSpc>
              <a:spcBef>
                <a:spcPts val="0"/>
              </a:spcBef>
              <a:buNone/>
            </a:pPr>
            <a:endParaRPr lang="en-US" sz="4800" b="1" dirty="0">
              <a:solidFill>
                <a:schemeClr val="bg1"/>
              </a:solidFill>
              <a:cs typeface="Arial"/>
            </a:endParaRPr>
          </a:p>
        </p:txBody>
      </p:sp>
      <p:pic>
        <p:nvPicPr>
          <p:cNvPr id="2" name="Picture 3" descr="A picture containing logo&#10;&#10;Description automatically generated">
            <a:extLst>
              <a:ext uri="{FF2B5EF4-FFF2-40B4-BE49-F238E27FC236}">
                <a16:creationId xmlns:a16="http://schemas.microsoft.com/office/drawing/2014/main" id="{332CCF66-495C-4BC0-AE0F-D7B50B1E4C82}"/>
              </a:ext>
            </a:extLst>
          </p:cNvPr>
          <p:cNvPicPr>
            <a:picLocks noChangeAspect="1"/>
          </p:cNvPicPr>
          <p:nvPr/>
        </p:nvPicPr>
        <p:blipFill rotWithShape="1">
          <a:blip r:embed="rId5"/>
          <a:srcRect l="-59" r="-59"/>
          <a:stretch/>
        </p:blipFill>
        <p:spPr>
          <a:xfrm>
            <a:off x="4446465" y="4601245"/>
            <a:ext cx="3087530" cy="1107945"/>
          </a:xfrm>
          <a:prstGeom prst="rect">
            <a:avLst/>
          </a:prstGeom>
        </p:spPr>
      </p:pic>
    </p:spTree>
    <p:extLst>
      <p:ext uri="{BB962C8B-B14F-4D97-AF65-F5344CB8AC3E}">
        <p14:creationId xmlns:p14="http://schemas.microsoft.com/office/powerpoint/2010/main" val="821283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ontent Placeholder 6">
            <a:extLst>
              <a:ext uri="{FF2B5EF4-FFF2-40B4-BE49-F238E27FC236}">
                <a16:creationId xmlns:a16="http://schemas.microsoft.com/office/drawing/2014/main" id="{4479D35B-7A56-4087-8F3C-F1FAEAC2A478}"/>
              </a:ext>
            </a:extLst>
          </p:cNvPr>
          <p:cNvSpPr txBox="1">
            <a:spLocks/>
          </p:cNvSpPr>
          <p:nvPr/>
        </p:nvSpPr>
        <p:spPr>
          <a:xfrm>
            <a:off x="297767" y="938708"/>
            <a:ext cx="7638757" cy="592152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defTabSz="457200" rtl="0" eaLnBrk="1" fontAlgn="auto" latinLnBrk="0" hangingPunct="1">
              <a:lnSpc>
                <a:spcPts val="1740"/>
              </a:lnSpc>
              <a:spcBef>
                <a:spcPts val="1200"/>
              </a:spcBef>
              <a:spcAft>
                <a:spcPts val="1800"/>
              </a:spcAft>
              <a:buClrTx/>
              <a:buSzTx/>
              <a:buFontTx/>
              <a:buNone/>
              <a:tabLst/>
              <a:defRPr/>
            </a:pPr>
            <a:r>
              <a:rPr lang="en-US" sz="1900" dirty="0">
                <a:solidFill>
                  <a:srgbClr val="000000"/>
                </a:solidFill>
                <a:effectLst/>
                <a:ea typeface="Calibri" panose="020F0502020204030204" pitchFamily="34" charset="0"/>
              </a:rPr>
              <a:t>Task Force was created to respond to barriers faced by Wicomico, Somerset, and Worcester County vulnerable populations during the COVID-19 pandemic:</a:t>
            </a:r>
            <a:endParaRPr lang="en-US" sz="1900" dirty="0">
              <a:solidFill>
                <a:schemeClr val="bg1"/>
              </a:solidFill>
            </a:endParaRPr>
          </a:p>
          <a:p>
            <a:pPr lvl="1" fontAlgn="base">
              <a:spcBef>
                <a:spcPts val="0"/>
              </a:spcBef>
              <a:buClr>
                <a:srgbClr val="FF0000"/>
              </a:buClr>
              <a:buSzPct val="100000"/>
              <a:buFont typeface="Wingdings" panose="05000000000000000000" pitchFamily="2" charset="2"/>
              <a:buChar char="§"/>
              <a:tabLst>
                <a:tab pos="457200" algn="l"/>
              </a:tabLst>
            </a:pPr>
            <a:r>
              <a:rPr lang="en-US" sz="1800" dirty="0">
                <a:solidFill>
                  <a:srgbClr val="000000"/>
                </a:solidFill>
                <a:effectLst/>
                <a:ea typeface="Times New Roman" panose="02020603050405020304" pitchFamily="18" charset="0"/>
              </a:rPr>
              <a:t>Haitian Community</a:t>
            </a:r>
            <a:endParaRPr lang="en-US" sz="1800" dirty="0">
              <a:solidFill>
                <a:srgbClr val="000000"/>
              </a:solidFill>
              <a:effectLst/>
              <a:ea typeface="Calibri" panose="020F0502020204030204" pitchFamily="34" charset="0"/>
            </a:endParaRPr>
          </a:p>
          <a:p>
            <a:pPr lvl="1" fontAlgn="base">
              <a:spcBef>
                <a:spcPts val="0"/>
              </a:spcBef>
              <a:buClr>
                <a:srgbClr val="FF0000"/>
              </a:buClr>
              <a:buSzPct val="100000"/>
              <a:buFont typeface="Wingdings" panose="05000000000000000000" pitchFamily="2" charset="2"/>
              <a:buChar char="§"/>
              <a:tabLst>
                <a:tab pos="457200" algn="l"/>
              </a:tabLst>
            </a:pPr>
            <a:r>
              <a:rPr lang="en-US" sz="1800" dirty="0">
                <a:solidFill>
                  <a:srgbClr val="000000"/>
                </a:solidFill>
                <a:effectLst/>
                <a:ea typeface="Times New Roman" panose="02020603050405020304" pitchFamily="18" charset="0"/>
              </a:rPr>
              <a:t>Hispanic/Latinx Community</a:t>
            </a:r>
            <a:endParaRPr lang="en-US" sz="1800" dirty="0">
              <a:solidFill>
                <a:srgbClr val="000000"/>
              </a:solidFill>
              <a:effectLst/>
              <a:ea typeface="Calibri" panose="020F0502020204030204" pitchFamily="34" charset="0"/>
            </a:endParaRPr>
          </a:p>
          <a:p>
            <a:pPr lvl="1" fontAlgn="base">
              <a:spcBef>
                <a:spcPts val="0"/>
              </a:spcBef>
              <a:buClr>
                <a:srgbClr val="FF0000"/>
              </a:buClr>
              <a:buSzPct val="100000"/>
              <a:buFont typeface="Wingdings" panose="05000000000000000000" pitchFamily="2" charset="2"/>
              <a:buChar char="§"/>
              <a:tabLst>
                <a:tab pos="457200" algn="l"/>
              </a:tabLst>
            </a:pPr>
            <a:r>
              <a:rPr lang="en-US" sz="1800" dirty="0">
                <a:solidFill>
                  <a:srgbClr val="000000"/>
                </a:solidFill>
                <a:effectLst/>
                <a:ea typeface="Times New Roman" panose="02020603050405020304" pitchFamily="18" charset="0"/>
              </a:rPr>
              <a:t>People with disabilities</a:t>
            </a:r>
            <a:endParaRPr lang="en-US" sz="1800" dirty="0">
              <a:solidFill>
                <a:srgbClr val="000000"/>
              </a:solidFill>
              <a:effectLst/>
              <a:ea typeface="Calibri" panose="020F0502020204030204" pitchFamily="34" charset="0"/>
            </a:endParaRPr>
          </a:p>
          <a:p>
            <a:pPr lvl="1" fontAlgn="base">
              <a:spcBef>
                <a:spcPts val="0"/>
              </a:spcBef>
              <a:buClr>
                <a:srgbClr val="FF0000"/>
              </a:buClr>
              <a:buSzPct val="100000"/>
              <a:buFont typeface="Wingdings" panose="05000000000000000000" pitchFamily="2" charset="2"/>
              <a:buChar char="§"/>
              <a:tabLst>
                <a:tab pos="457200" algn="l"/>
              </a:tabLst>
            </a:pPr>
            <a:r>
              <a:rPr lang="en-US" sz="1800" dirty="0">
                <a:solidFill>
                  <a:srgbClr val="000000"/>
                </a:solidFill>
                <a:effectLst/>
                <a:ea typeface="Times New Roman" panose="02020603050405020304" pitchFamily="18" charset="0"/>
              </a:rPr>
              <a:t>Senior Citizens</a:t>
            </a:r>
            <a:endParaRPr lang="en-US" sz="1800" dirty="0">
              <a:solidFill>
                <a:srgbClr val="000000"/>
              </a:solidFill>
              <a:effectLst/>
              <a:ea typeface="Calibri" panose="020F0502020204030204" pitchFamily="34" charset="0"/>
            </a:endParaRPr>
          </a:p>
          <a:p>
            <a:pPr lvl="1" fontAlgn="base">
              <a:spcBef>
                <a:spcPts val="0"/>
              </a:spcBef>
              <a:buClr>
                <a:srgbClr val="FF0000"/>
              </a:buClr>
              <a:buSzPct val="100000"/>
              <a:buFont typeface="Wingdings" panose="05000000000000000000" pitchFamily="2" charset="2"/>
              <a:buChar char="§"/>
              <a:tabLst>
                <a:tab pos="457200" algn="l"/>
              </a:tabLst>
            </a:pPr>
            <a:r>
              <a:rPr lang="en-US" sz="1800" dirty="0">
                <a:solidFill>
                  <a:srgbClr val="000000"/>
                </a:solidFill>
                <a:effectLst/>
                <a:ea typeface="Times New Roman" panose="02020603050405020304" pitchFamily="18" charset="0"/>
              </a:rPr>
              <a:t>Low-income individuals and families</a:t>
            </a:r>
            <a:endParaRPr lang="en-US" sz="1800" dirty="0">
              <a:solidFill>
                <a:srgbClr val="000000"/>
              </a:solidFill>
              <a:effectLst/>
              <a:ea typeface="Calibri" panose="020F0502020204030204" pitchFamily="34" charset="0"/>
            </a:endParaRPr>
          </a:p>
          <a:p>
            <a:pPr lvl="1" fontAlgn="base">
              <a:spcBef>
                <a:spcPts val="0"/>
              </a:spcBef>
              <a:buClr>
                <a:srgbClr val="FF0000"/>
              </a:buClr>
              <a:buSzPct val="100000"/>
              <a:buFont typeface="Wingdings" panose="05000000000000000000" pitchFamily="2" charset="2"/>
              <a:buChar char="§"/>
              <a:tabLst>
                <a:tab pos="457200" algn="l"/>
              </a:tabLst>
            </a:pPr>
            <a:r>
              <a:rPr lang="en-US" sz="1800" dirty="0">
                <a:solidFill>
                  <a:srgbClr val="000000"/>
                </a:solidFill>
                <a:effectLst/>
                <a:ea typeface="Times New Roman" panose="02020603050405020304" pitchFamily="18" charset="0"/>
              </a:rPr>
              <a:t>Homeless and housing-insecure individuals</a:t>
            </a:r>
            <a:endParaRPr lang="en-US" sz="1800" dirty="0">
              <a:solidFill>
                <a:srgbClr val="000000"/>
              </a:solidFill>
              <a:effectLst/>
              <a:ea typeface="Calibri" panose="020F0502020204030204" pitchFamily="34" charset="0"/>
            </a:endParaRPr>
          </a:p>
          <a:p>
            <a:pPr lvl="1" fontAlgn="base">
              <a:spcBef>
                <a:spcPts val="0"/>
              </a:spcBef>
              <a:buClr>
                <a:srgbClr val="FF0000"/>
              </a:buClr>
              <a:buSzPct val="100000"/>
              <a:buFont typeface="Wingdings" panose="05000000000000000000" pitchFamily="2" charset="2"/>
              <a:buChar char="§"/>
              <a:tabLst>
                <a:tab pos="457200" algn="l"/>
              </a:tabLst>
            </a:pPr>
            <a:r>
              <a:rPr lang="en-US" sz="1800" dirty="0">
                <a:solidFill>
                  <a:srgbClr val="000000"/>
                </a:solidFill>
                <a:effectLst/>
                <a:ea typeface="Times New Roman" panose="02020603050405020304" pitchFamily="18" charset="0"/>
              </a:rPr>
              <a:t>Communities of Color</a:t>
            </a:r>
            <a:endParaRPr lang="en-US" sz="1800" dirty="0">
              <a:solidFill>
                <a:srgbClr val="000000"/>
              </a:solidFill>
              <a:effectLst/>
              <a:ea typeface="Calibri" panose="020F0502020204030204" pitchFamily="34" charset="0"/>
            </a:endParaRPr>
          </a:p>
          <a:p>
            <a:pPr marL="0" marR="0" indent="0">
              <a:spcBef>
                <a:spcPts val="0"/>
              </a:spcBef>
              <a:spcAft>
                <a:spcPts val="0"/>
              </a:spcAft>
              <a:buNone/>
            </a:pPr>
            <a:endParaRPr lang="en-US" sz="1800" dirty="0">
              <a:solidFill>
                <a:srgbClr val="000000"/>
              </a:solidFill>
              <a:ea typeface="Times New Roman" panose="02020603050405020304" pitchFamily="18" charset="0"/>
            </a:endParaRPr>
          </a:p>
          <a:p>
            <a:pPr marL="0" marR="0" indent="0">
              <a:spcBef>
                <a:spcPts val="0"/>
              </a:spcBef>
              <a:spcAft>
                <a:spcPts val="0"/>
              </a:spcAft>
              <a:buNone/>
            </a:pPr>
            <a:r>
              <a:rPr lang="en-US" sz="1900" dirty="0">
                <a:solidFill>
                  <a:srgbClr val="000000"/>
                </a:solidFill>
                <a:effectLst/>
                <a:ea typeface="Times New Roman" panose="02020603050405020304" pitchFamily="18" charset="0"/>
              </a:rPr>
              <a:t>Community groups &amp; stakeholders work collaboratively to address long-term systemic challenges contributing to the disproportionate impact of crisis situations:</a:t>
            </a:r>
          </a:p>
          <a:p>
            <a:pPr marL="0" marR="0" indent="0">
              <a:spcBef>
                <a:spcPts val="0"/>
              </a:spcBef>
              <a:spcAft>
                <a:spcPts val="0"/>
              </a:spcAft>
              <a:buNone/>
            </a:pPr>
            <a:endParaRPr lang="en-US" sz="1800" dirty="0">
              <a:solidFill>
                <a:srgbClr val="000000"/>
              </a:solidFill>
              <a:effectLst/>
              <a:ea typeface="Times New Roman" panose="02020603050405020304" pitchFamily="18" charset="0"/>
            </a:endParaRPr>
          </a:p>
          <a:p>
            <a:pPr lvl="1">
              <a:spcBef>
                <a:spcPts val="0"/>
              </a:spcBef>
              <a:buClr>
                <a:srgbClr val="FF0000"/>
              </a:buClr>
              <a:buFont typeface="Wingdings" panose="05000000000000000000" pitchFamily="2" charset="2"/>
              <a:buChar char="§"/>
            </a:pPr>
            <a:r>
              <a:rPr lang="en-US" sz="1800" dirty="0">
                <a:solidFill>
                  <a:srgbClr val="000000"/>
                </a:solidFill>
                <a:effectLst/>
                <a:ea typeface="Calibri" panose="020F0502020204030204" pitchFamily="34" charset="0"/>
              </a:rPr>
              <a:t>Food Access &amp; Distribution</a:t>
            </a:r>
            <a:endParaRPr lang="en-US" sz="1800" dirty="0">
              <a:effectLst/>
              <a:ea typeface="Calibri" panose="020F0502020204030204" pitchFamily="34" charset="0"/>
            </a:endParaRPr>
          </a:p>
          <a:p>
            <a:pPr lvl="1">
              <a:spcBef>
                <a:spcPts val="0"/>
              </a:spcBef>
              <a:buClr>
                <a:srgbClr val="FF0000"/>
              </a:buClr>
              <a:buFont typeface="Wingdings" panose="05000000000000000000" pitchFamily="2" charset="2"/>
              <a:buChar char="§"/>
            </a:pPr>
            <a:r>
              <a:rPr lang="en-US" sz="1800" dirty="0">
                <a:solidFill>
                  <a:srgbClr val="000000"/>
                </a:solidFill>
                <a:effectLst/>
                <a:ea typeface="Calibri" panose="020F0502020204030204" pitchFamily="34" charset="0"/>
              </a:rPr>
              <a:t>Housing</a:t>
            </a:r>
          </a:p>
          <a:p>
            <a:pPr lvl="1">
              <a:spcBef>
                <a:spcPts val="0"/>
              </a:spcBef>
              <a:buClr>
                <a:srgbClr val="FF0000"/>
              </a:buClr>
              <a:buFont typeface="Wingdings" panose="05000000000000000000" pitchFamily="2" charset="2"/>
              <a:buChar char="§"/>
            </a:pPr>
            <a:r>
              <a:rPr lang="en-US" sz="1800" dirty="0">
                <a:solidFill>
                  <a:srgbClr val="000000"/>
                </a:solidFill>
                <a:effectLst/>
                <a:ea typeface="Calibri" panose="020F0502020204030204" pitchFamily="34" charset="0"/>
              </a:rPr>
              <a:t>Education </a:t>
            </a:r>
          </a:p>
          <a:p>
            <a:pPr lvl="1">
              <a:spcBef>
                <a:spcPts val="0"/>
              </a:spcBef>
              <a:buClr>
                <a:srgbClr val="FF0000"/>
              </a:buClr>
              <a:buFont typeface="Wingdings" panose="05000000000000000000" pitchFamily="2" charset="2"/>
              <a:buChar char="§"/>
            </a:pPr>
            <a:r>
              <a:rPr lang="en-US" sz="1800" dirty="0">
                <a:solidFill>
                  <a:srgbClr val="000000"/>
                </a:solidFill>
                <a:effectLst/>
                <a:ea typeface="Calibri" panose="020F0502020204030204" pitchFamily="34" charset="0"/>
              </a:rPr>
              <a:t>Childcare</a:t>
            </a:r>
            <a:endParaRPr lang="en-US" sz="1800" dirty="0">
              <a:effectLst/>
              <a:ea typeface="Calibri" panose="020F0502020204030204" pitchFamily="34" charset="0"/>
            </a:endParaRPr>
          </a:p>
          <a:p>
            <a:pPr lvl="1">
              <a:spcBef>
                <a:spcPts val="0"/>
              </a:spcBef>
              <a:buClr>
                <a:srgbClr val="FF0000"/>
              </a:buClr>
              <a:buFont typeface="Wingdings" panose="05000000000000000000" pitchFamily="2" charset="2"/>
              <a:buChar char="§"/>
            </a:pPr>
            <a:r>
              <a:rPr lang="en-US" sz="1800" dirty="0">
                <a:effectLst/>
                <a:ea typeface="Calibri" panose="020F0502020204030204" pitchFamily="34" charset="0"/>
              </a:rPr>
              <a:t>Information Sharing</a:t>
            </a:r>
          </a:p>
          <a:p>
            <a:pPr lvl="1">
              <a:spcBef>
                <a:spcPts val="0"/>
              </a:spcBef>
              <a:buClr>
                <a:srgbClr val="FF0000"/>
              </a:buClr>
              <a:buFont typeface="Wingdings" panose="05000000000000000000" pitchFamily="2" charset="2"/>
              <a:buChar char="§"/>
            </a:pPr>
            <a:r>
              <a:rPr lang="en-US" sz="1800" dirty="0">
                <a:solidFill>
                  <a:srgbClr val="000000"/>
                </a:solidFill>
                <a:effectLst/>
                <a:ea typeface="Calibri" panose="020F0502020204030204" pitchFamily="34" charset="0"/>
              </a:rPr>
              <a:t>Masks, Supplies/PPE &amp; COVID Vaccinations</a:t>
            </a:r>
            <a:endParaRPr lang="en-US" sz="1800" dirty="0">
              <a:effectLst/>
              <a:ea typeface="Calibri" panose="020F0502020204030204" pitchFamily="34" charset="0"/>
            </a:endParaRPr>
          </a:p>
          <a:p>
            <a:pPr marL="0" marR="0" indent="0" algn="l" defTabSz="457200" rtl="0" eaLnBrk="1" fontAlgn="auto" latinLnBrk="0" hangingPunct="1">
              <a:lnSpc>
                <a:spcPts val="1740"/>
              </a:lnSpc>
              <a:spcBef>
                <a:spcPts val="1200"/>
              </a:spcBef>
              <a:spcAft>
                <a:spcPts val="1800"/>
              </a:spcAft>
              <a:buClr>
                <a:srgbClr val="FF0000"/>
              </a:buClr>
              <a:buSzTx/>
              <a:buNone/>
              <a:tabLst/>
              <a:defRPr/>
            </a:pPr>
            <a:endParaRPr lang="en-US" sz="2000" dirty="0">
              <a:cs typeface="Arial"/>
            </a:endParaRPr>
          </a:p>
          <a:p>
            <a:pPr marL="457200" lvl="1" indent="0">
              <a:lnSpc>
                <a:spcPct val="100000"/>
              </a:lnSpc>
              <a:spcBef>
                <a:spcPts val="2400"/>
              </a:spcBef>
              <a:buClr>
                <a:schemeClr val="accent1"/>
              </a:buClr>
              <a:buNone/>
            </a:pPr>
            <a:endParaRPr lang="en-US" sz="2000" dirty="0">
              <a:cs typeface="Arial"/>
            </a:endParaRPr>
          </a:p>
          <a:p>
            <a:pPr marL="457200" lvl="1" indent="0">
              <a:lnSpc>
                <a:spcPct val="100000"/>
              </a:lnSpc>
              <a:spcBef>
                <a:spcPts val="2400"/>
              </a:spcBef>
              <a:buClr>
                <a:schemeClr val="accent1"/>
              </a:buClr>
              <a:buNone/>
            </a:pPr>
            <a:endParaRPr lang="en-US" sz="2000" dirty="0">
              <a:cs typeface="Arial"/>
            </a:endParaRPr>
          </a:p>
          <a:p>
            <a:pPr lvl="1">
              <a:lnSpc>
                <a:spcPct val="100000"/>
              </a:lnSpc>
              <a:spcBef>
                <a:spcPts val="2400"/>
              </a:spcBef>
              <a:buClr>
                <a:schemeClr val="accent1"/>
              </a:buClr>
              <a:buFont typeface="Wingdings" panose="05000000000000000000" pitchFamily="2" charset="2"/>
              <a:buChar char="Ø"/>
            </a:pPr>
            <a:endParaRPr lang="en-US" sz="2000" dirty="0">
              <a:cs typeface="Arial"/>
            </a:endParaRPr>
          </a:p>
          <a:p>
            <a:pPr marL="457200" lvl="2" indent="0">
              <a:lnSpc>
                <a:spcPct val="100000"/>
              </a:lnSpc>
              <a:spcBef>
                <a:spcPts val="2400"/>
              </a:spcBef>
              <a:buClr>
                <a:schemeClr val="accent1"/>
              </a:buClr>
              <a:buNone/>
            </a:pPr>
            <a:endParaRPr lang="en-US" dirty="0">
              <a:cs typeface="Arial"/>
            </a:endParaRPr>
          </a:p>
          <a:p>
            <a:pPr marL="457200" lvl="2" indent="0">
              <a:lnSpc>
                <a:spcPct val="100000"/>
              </a:lnSpc>
              <a:spcBef>
                <a:spcPts val="2400"/>
              </a:spcBef>
              <a:buClr>
                <a:schemeClr val="accent1"/>
              </a:buClr>
              <a:buNone/>
            </a:pPr>
            <a:endParaRPr lang="en-US" dirty="0">
              <a:cs typeface="Arial"/>
            </a:endParaRPr>
          </a:p>
        </p:txBody>
      </p:sp>
      <p:sp>
        <p:nvSpPr>
          <p:cNvPr id="6" name="Text Placeholder 5">
            <a:extLst>
              <a:ext uri="{FF2B5EF4-FFF2-40B4-BE49-F238E27FC236}">
                <a16:creationId xmlns:a16="http://schemas.microsoft.com/office/drawing/2014/main" id="{964E924E-1A42-4730-9060-66E6285FD912}"/>
              </a:ext>
            </a:extLst>
          </p:cNvPr>
          <p:cNvSpPr>
            <a:spLocks noGrp="1"/>
          </p:cNvSpPr>
          <p:nvPr>
            <p:ph type="body" sz="quarter" idx="10"/>
          </p:nvPr>
        </p:nvSpPr>
        <p:spPr>
          <a:xfrm>
            <a:off x="1098665" y="333948"/>
            <a:ext cx="9994669" cy="520700"/>
          </a:xfrm>
        </p:spPr>
        <p:txBody>
          <a:bodyPr>
            <a:noAutofit/>
          </a:bodyPr>
          <a:lstStyle/>
          <a:p>
            <a:r>
              <a:rPr lang="en-US" sz="3800" spc="-150" dirty="0">
                <a:latin typeface="Calibri" panose="020F0502020204030204" pitchFamily="34" charset="0"/>
                <a:cs typeface="Calibri" panose="020F0502020204030204" pitchFamily="34" charset="0"/>
              </a:rPr>
              <a:t>Lower Shore Vulnerable Populations Task Force</a:t>
            </a:r>
            <a:endParaRPr lang="en-US" sz="3800" spc="-150" dirty="0">
              <a:latin typeface="+mn-lt"/>
              <a:ea typeface="+mj-ea"/>
              <a:cs typeface="Arial" panose="020B0604020202020204" pitchFamily="34" charset="0"/>
            </a:endParaRPr>
          </a:p>
        </p:txBody>
      </p:sp>
      <p:pic>
        <p:nvPicPr>
          <p:cNvPr id="7" name="Picture 6">
            <a:extLst>
              <a:ext uri="{FF2B5EF4-FFF2-40B4-BE49-F238E27FC236}">
                <a16:creationId xmlns:a16="http://schemas.microsoft.com/office/drawing/2014/main" id="{3D03AFD7-B3F1-462E-9151-BDA23F906DB0}"/>
              </a:ext>
            </a:extLst>
          </p:cNvPr>
          <p:cNvPicPr>
            <a:picLocks noChangeAspect="1"/>
          </p:cNvPicPr>
          <p:nvPr/>
        </p:nvPicPr>
        <p:blipFill rotWithShape="1">
          <a:blip r:embed="rId3"/>
          <a:srcRect l="-152" t="14459" r="152" b="596"/>
          <a:stretch/>
        </p:blipFill>
        <p:spPr>
          <a:xfrm>
            <a:off x="8015547" y="1209041"/>
            <a:ext cx="3878685" cy="2690431"/>
          </a:xfrm>
          <a:prstGeom prst="rect">
            <a:avLst/>
          </a:prstGeom>
        </p:spPr>
      </p:pic>
      <p:pic>
        <p:nvPicPr>
          <p:cNvPr id="8" name="Picture 7">
            <a:extLst>
              <a:ext uri="{FF2B5EF4-FFF2-40B4-BE49-F238E27FC236}">
                <a16:creationId xmlns:a16="http://schemas.microsoft.com/office/drawing/2014/main" id="{BFD08BBB-7AC8-42A0-A536-3BD3B07697D0}"/>
              </a:ext>
            </a:extLst>
          </p:cNvPr>
          <p:cNvPicPr>
            <a:picLocks noChangeAspect="1"/>
          </p:cNvPicPr>
          <p:nvPr/>
        </p:nvPicPr>
        <p:blipFill rotWithShape="1">
          <a:blip r:embed="rId4"/>
          <a:srcRect l="-35" t="18601" r="5991" b="2841"/>
          <a:stretch/>
        </p:blipFill>
        <p:spPr>
          <a:xfrm>
            <a:off x="8015547" y="3899472"/>
            <a:ext cx="3878686" cy="2713314"/>
          </a:xfrm>
          <a:prstGeom prst="rect">
            <a:avLst/>
          </a:prstGeom>
        </p:spPr>
      </p:pic>
    </p:spTree>
    <p:extLst>
      <p:ext uri="{BB962C8B-B14F-4D97-AF65-F5344CB8AC3E}">
        <p14:creationId xmlns:p14="http://schemas.microsoft.com/office/powerpoint/2010/main" val="1201929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parking lot&#10;&#10;Description automatically generated">
            <a:extLst>
              <a:ext uri="{FF2B5EF4-FFF2-40B4-BE49-F238E27FC236}">
                <a16:creationId xmlns:a16="http://schemas.microsoft.com/office/drawing/2014/main" id="{8A9660D4-1B9D-457A-8B25-8C9DA4713F63}"/>
              </a:ext>
            </a:extLst>
          </p:cNvPr>
          <p:cNvPicPr>
            <a:picLocks noChangeAspect="1"/>
          </p:cNvPicPr>
          <p:nvPr/>
        </p:nvPicPr>
        <p:blipFill rotWithShape="1">
          <a:blip r:embed="rId2">
            <a:grayscl/>
            <a:alphaModFix/>
            <a:extLst>
              <a:ext uri="{28A0092B-C50C-407E-A947-70E740481C1C}">
                <a14:useLocalDpi xmlns:a14="http://schemas.microsoft.com/office/drawing/2010/main" val="0"/>
              </a:ext>
            </a:extLst>
          </a:blip>
          <a:srcRect l="-1" r="7126" b="837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10581587-BBCC-403E-83E0-AC3D64B13A2B}"/>
              </a:ext>
            </a:extLst>
          </p:cNvPr>
          <p:cNvSpPr/>
          <p:nvPr/>
        </p:nvSpPr>
        <p:spPr>
          <a:xfrm>
            <a:off x="0" y="0"/>
            <a:ext cx="12192000" cy="6858000"/>
          </a:xfrm>
          <a:prstGeom prst="rect">
            <a:avLst/>
          </a:prstGeom>
          <a:solidFill>
            <a:srgbClr val="C00000">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Google Shape;153;p21">
            <a:extLst>
              <a:ext uri="{FF2B5EF4-FFF2-40B4-BE49-F238E27FC236}">
                <a16:creationId xmlns:a16="http://schemas.microsoft.com/office/drawing/2014/main" id="{AFC2E828-775D-4E0F-BBF1-D94F37B64E88}"/>
              </a:ext>
            </a:extLst>
          </p:cNvPr>
          <p:cNvSpPr txBox="1">
            <a:spLocks/>
          </p:cNvSpPr>
          <p:nvPr/>
        </p:nvSpPr>
        <p:spPr>
          <a:xfrm>
            <a:off x="637164" y="1782805"/>
            <a:ext cx="10917672" cy="1749759"/>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lgn="ctr">
              <a:lnSpc>
                <a:spcPct val="90000"/>
              </a:lnSpc>
              <a:spcBef>
                <a:spcPts val="0"/>
              </a:spcBef>
              <a:buSzPts val="3200"/>
              <a:buFont typeface="Wingdings" panose="05000000000000000000" pitchFamily="2" charset="2"/>
              <a:buNone/>
            </a:pPr>
            <a:r>
              <a:rPr lang="en-US" sz="4800" b="1" dirty="0">
                <a:solidFill>
                  <a:schemeClr val="bg1"/>
                </a:solidFill>
                <a:latin typeface="Rockwell" panose="02060603020205020403" pitchFamily="18" charset="0"/>
                <a:cs typeface="Arial" panose="020B0604020202020204" pitchFamily="34" charset="0"/>
              </a:rPr>
              <a:t>Moving MFB Strategy Forward:</a:t>
            </a:r>
          </a:p>
          <a:p>
            <a:pPr marL="0" indent="0" algn="ctr">
              <a:lnSpc>
                <a:spcPct val="90000"/>
              </a:lnSpc>
              <a:spcBef>
                <a:spcPts val="0"/>
              </a:spcBef>
              <a:buSzPts val="3200"/>
              <a:buFont typeface="Wingdings" panose="05000000000000000000" pitchFamily="2" charset="2"/>
              <a:buNone/>
            </a:pPr>
            <a:r>
              <a:rPr lang="en-US" sz="6000" b="1" dirty="0">
                <a:solidFill>
                  <a:schemeClr val="bg1"/>
                </a:solidFill>
                <a:latin typeface="Rockwell" panose="02060603020205020403" pitchFamily="18" charset="0"/>
                <a:cs typeface="Arial" panose="020B0604020202020204" pitchFamily="34" charset="0"/>
              </a:rPr>
              <a:t> </a:t>
            </a:r>
            <a:r>
              <a:rPr lang="en-US" sz="4800" b="1" dirty="0">
                <a:solidFill>
                  <a:schemeClr val="bg1"/>
                </a:solidFill>
                <a:latin typeface="Rockwell" panose="02060603020205020403" pitchFamily="18" charset="0"/>
                <a:cs typeface="Arial" panose="020B0604020202020204" pitchFamily="34" charset="0"/>
              </a:rPr>
              <a:t>Pathways out of Hunger</a:t>
            </a:r>
          </a:p>
        </p:txBody>
      </p:sp>
      <p:pic>
        <p:nvPicPr>
          <p:cNvPr id="6" name="Picture 5" descr="A picture containing drawing&#10;&#10;Description automatically generated">
            <a:extLst>
              <a:ext uri="{FF2B5EF4-FFF2-40B4-BE49-F238E27FC236}">
                <a16:creationId xmlns:a16="http://schemas.microsoft.com/office/drawing/2014/main" id="{0DFE8F9F-4A66-DF41-9821-9E2BFFD05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8823" y="4453534"/>
            <a:ext cx="3314354" cy="1185266"/>
          </a:xfrm>
          <a:prstGeom prst="rect">
            <a:avLst/>
          </a:prstGeom>
        </p:spPr>
      </p:pic>
    </p:spTree>
    <p:extLst>
      <p:ext uri="{BB962C8B-B14F-4D97-AF65-F5344CB8AC3E}">
        <p14:creationId xmlns:p14="http://schemas.microsoft.com/office/powerpoint/2010/main" val="1110284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16D68-68AC-46BF-994E-29234DD06050}"/>
              </a:ext>
            </a:extLst>
          </p:cNvPr>
          <p:cNvSpPr>
            <a:spLocks noGrp="1"/>
          </p:cNvSpPr>
          <p:nvPr>
            <p:ph type="body" sz="quarter" idx="10"/>
          </p:nvPr>
        </p:nvSpPr>
        <p:spPr>
          <a:xfrm>
            <a:off x="1181790" y="347759"/>
            <a:ext cx="9994669" cy="520700"/>
          </a:xfrm>
        </p:spPr>
        <p:txBody>
          <a:bodyPr>
            <a:noAutofit/>
          </a:bodyPr>
          <a:lstStyle/>
          <a:p>
            <a:r>
              <a:rPr lang="en-US" sz="3800" spc="-150" dirty="0">
                <a:latin typeface="+mn-lt"/>
                <a:ea typeface="+mj-ea"/>
                <a:cs typeface="Arial" panose="020B0604020202020204" pitchFamily="34" charset="0"/>
              </a:rPr>
              <a:t>It Will Take More than Food to End Hunger</a:t>
            </a:r>
          </a:p>
          <a:p>
            <a:endParaRPr lang="en-US" dirty="0"/>
          </a:p>
        </p:txBody>
      </p:sp>
      <p:sp>
        <p:nvSpPr>
          <p:cNvPr id="3" name="Subtitle 2">
            <a:extLst>
              <a:ext uri="{FF2B5EF4-FFF2-40B4-BE49-F238E27FC236}">
                <a16:creationId xmlns:a16="http://schemas.microsoft.com/office/drawing/2014/main" id="{631C9940-A14B-4337-9376-E9A016D9350F}"/>
              </a:ext>
            </a:extLst>
          </p:cNvPr>
          <p:cNvSpPr txBox="1">
            <a:spLocks/>
          </p:cNvSpPr>
          <p:nvPr/>
        </p:nvSpPr>
        <p:spPr>
          <a:xfrm>
            <a:off x="555344" y="1081201"/>
            <a:ext cx="11036433" cy="5643156"/>
          </a:xfrm>
          <a:prstGeom prst="rect">
            <a:avLst/>
          </a:prstGeom>
        </p:spPr>
        <p:txBody>
          <a:bodyPr vert="horz" lIns="68580" tIns="34290" rIns="68580" bIns="34290" rtlCol="0" anchor="t">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lvl="1" indent="0">
              <a:lnSpc>
                <a:spcPct val="100000"/>
              </a:lnSpc>
              <a:spcBef>
                <a:spcPts val="2400"/>
              </a:spcBef>
              <a:buNone/>
            </a:pPr>
            <a:r>
              <a:rPr lang="en-US" sz="2200" b="1" dirty="0">
                <a:cs typeface="Arial"/>
              </a:rPr>
              <a:t>Food insecurity is an urgent public health crisis that worsened as a result of the COVID-19 pandemic. </a:t>
            </a:r>
            <a:r>
              <a:rPr lang="en-US" sz="2000" dirty="0">
                <a:latin typeface="Calibri" panose="020F0502020204030204" pitchFamily="34" charset="0"/>
                <a:cs typeface="Calibri" panose="020F0502020204030204" pitchFamily="34" charset="0"/>
              </a:rPr>
              <a:t>Our future focus includes feeding people </a:t>
            </a:r>
            <a:r>
              <a:rPr lang="en-US" sz="2000" i="1" dirty="0">
                <a:latin typeface="Calibri" panose="020F0502020204030204" pitchFamily="34" charset="0"/>
                <a:cs typeface="Calibri" panose="020F0502020204030204" pitchFamily="34" charset="0"/>
              </a:rPr>
              <a:t>and</a:t>
            </a:r>
            <a:r>
              <a:rPr lang="en-US" sz="2000" dirty="0">
                <a:latin typeface="Calibri" panose="020F0502020204030204" pitchFamily="34" charset="0"/>
                <a:cs typeface="Calibri" panose="020F0502020204030204" pitchFamily="34" charset="0"/>
              </a:rPr>
              <a:t> addressing the root causes of hunger:</a:t>
            </a:r>
          </a:p>
          <a:p>
            <a:pPr marL="228600" lvl="1">
              <a:lnSpc>
                <a:spcPct val="100000"/>
              </a:lnSpc>
              <a:spcBef>
                <a:spcPts val="1800"/>
              </a:spcBef>
              <a:buClr>
                <a:srgbClr val="FF0000"/>
              </a:buClr>
            </a:pPr>
            <a:r>
              <a:rPr lang="en-US" sz="1800" dirty="0">
                <a:cs typeface="Arial"/>
              </a:rPr>
              <a:t>Center more of our food distribution programs on those most impacted by the pandemic, including newly unemployed Marylanders, communities of color, and homebound older adults</a:t>
            </a:r>
          </a:p>
          <a:p>
            <a:pPr marL="228600" lvl="1">
              <a:lnSpc>
                <a:spcPct val="100000"/>
              </a:lnSpc>
              <a:spcBef>
                <a:spcPts val="1800"/>
              </a:spcBef>
              <a:buClr>
                <a:srgbClr val="FF0000"/>
              </a:buClr>
            </a:pPr>
            <a:r>
              <a:rPr lang="en-US" sz="1800" dirty="0">
                <a:cs typeface="Arial"/>
              </a:rPr>
              <a:t>Distribute healthy foods along with nutrition education materials to improve health outcomes for food-insecure Marylanders</a:t>
            </a:r>
          </a:p>
          <a:p>
            <a:pPr marL="228600" lvl="1">
              <a:lnSpc>
                <a:spcPct val="100000"/>
              </a:lnSpc>
              <a:spcBef>
                <a:spcPts val="1800"/>
              </a:spcBef>
              <a:buClr>
                <a:srgbClr val="FF0000"/>
              </a:buClr>
            </a:pPr>
            <a:r>
              <a:rPr lang="en-US" sz="1800" dirty="0">
                <a:cs typeface="Arial"/>
              </a:rPr>
              <a:t>Expand the capabilities of our network to distribute produce and proteins through capacity granting</a:t>
            </a:r>
          </a:p>
          <a:p>
            <a:pPr marL="228600" lvl="1">
              <a:lnSpc>
                <a:spcPct val="100000"/>
              </a:lnSpc>
              <a:spcBef>
                <a:spcPts val="1800"/>
              </a:spcBef>
              <a:buClr>
                <a:srgbClr val="FF0000"/>
              </a:buClr>
            </a:pPr>
            <a:r>
              <a:rPr lang="en-US" sz="1800" dirty="0">
                <a:cs typeface="Arial"/>
              </a:rPr>
              <a:t>Fund new, innovative startup activities in underserved areas of high need</a:t>
            </a:r>
          </a:p>
          <a:p>
            <a:pPr marL="228600" lvl="1">
              <a:lnSpc>
                <a:spcPct val="100000"/>
              </a:lnSpc>
              <a:spcBef>
                <a:spcPts val="1800"/>
              </a:spcBef>
              <a:buClr>
                <a:srgbClr val="FF0000"/>
              </a:buClr>
            </a:pPr>
            <a:r>
              <a:rPr lang="en-US" sz="1800" dirty="0">
                <a:cs typeface="Arial"/>
              </a:rPr>
              <a:t>Support job-readiness by helping Marylanders become financially stable through workforce development and training programs, including FoodWorks (FoodWorks Culinary Program-1</a:t>
            </a:r>
            <a:r>
              <a:rPr lang="en-US" sz="1800" baseline="30000" dirty="0">
                <a:cs typeface="Arial"/>
              </a:rPr>
              <a:t>st</a:t>
            </a:r>
            <a:r>
              <a:rPr lang="en-US" sz="1800" dirty="0">
                <a:cs typeface="Arial"/>
              </a:rPr>
              <a:t> Class with Wor-Wic Graduates May 26th)</a:t>
            </a:r>
          </a:p>
          <a:p>
            <a:pPr marL="228600" lvl="1">
              <a:lnSpc>
                <a:spcPct val="100000"/>
              </a:lnSpc>
              <a:spcBef>
                <a:spcPts val="1800"/>
              </a:spcBef>
              <a:buClr>
                <a:srgbClr val="FF0000"/>
              </a:buClr>
            </a:pPr>
            <a:r>
              <a:rPr lang="en-US" sz="1800" dirty="0">
                <a:cs typeface="Arial"/>
              </a:rPr>
              <a:t>Transition to a case management practice that can be integrated in the field and deployed as solutions to identified root causes of hunger</a:t>
            </a:r>
          </a:p>
          <a:p>
            <a:pPr marL="228600" lvl="1">
              <a:lnSpc>
                <a:spcPct val="100000"/>
              </a:lnSpc>
              <a:spcBef>
                <a:spcPts val="1800"/>
              </a:spcBef>
              <a:buClr>
                <a:srgbClr val="FF0000"/>
              </a:buClr>
            </a:pPr>
            <a:r>
              <a:rPr lang="en-US" sz="1800" dirty="0">
                <a:cs typeface="Arial"/>
              </a:rPr>
              <a:t>Collect and analyze data to evaluate our impact and align MFB activities with improved outcomes for clients</a:t>
            </a:r>
          </a:p>
          <a:p>
            <a:pPr lvl="1">
              <a:lnSpc>
                <a:spcPct val="114000"/>
              </a:lnSpc>
              <a:spcBef>
                <a:spcPts val="600"/>
              </a:spcBef>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lvl="1">
              <a:lnSpc>
                <a:spcPct val="114000"/>
              </a:lnSpc>
              <a:spcBef>
                <a:spcPts val="600"/>
              </a:spcBef>
            </a:pPr>
            <a:endParaRPr lang="en-US" sz="18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55090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MFB is Feeding Maryland’s Recovery">
            <a:hlinkClick r:id="" action="ppaction://media"/>
            <a:extLst>
              <a:ext uri="{FF2B5EF4-FFF2-40B4-BE49-F238E27FC236}">
                <a16:creationId xmlns:a16="http://schemas.microsoft.com/office/drawing/2014/main" id="{572C709D-6AAF-C54B-9B1B-1C16EE3E355D}"/>
              </a:ext>
            </a:extLst>
          </p:cNvPr>
          <p:cNvPicPr>
            <a:picLocks noRot="1" noChangeAspect="1"/>
          </p:cNvPicPr>
          <p:nvPr>
            <a:videoFile r:link="rId1"/>
          </p:nvPr>
        </p:nvPicPr>
        <p:blipFill>
          <a:blip r:embed="rId4"/>
          <a:stretch>
            <a:fillRect/>
          </a:stretch>
        </p:blipFill>
        <p:spPr>
          <a:xfrm>
            <a:off x="0" y="14068"/>
            <a:ext cx="12192000" cy="6888480"/>
          </a:xfrm>
          <a:prstGeom prst="rect">
            <a:avLst/>
          </a:prstGeom>
        </p:spPr>
      </p:pic>
    </p:spTree>
    <p:extLst>
      <p:ext uri="{BB962C8B-B14F-4D97-AF65-F5344CB8AC3E}">
        <p14:creationId xmlns:p14="http://schemas.microsoft.com/office/powerpoint/2010/main" val="262279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3" name="Picture 2" descr="Two people standing in front of a fruit stand&#10;&#10;Description automatically generated">
            <a:extLst>
              <a:ext uri="{FF2B5EF4-FFF2-40B4-BE49-F238E27FC236}">
                <a16:creationId xmlns:a16="http://schemas.microsoft.com/office/drawing/2014/main" id="{874D29D0-994E-45B6-B8BE-4248938D041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3052"/>
          <a:stretch/>
        </p:blipFill>
        <p:spPr>
          <a:xfrm>
            <a:off x="-1" y="1103"/>
            <a:ext cx="12205739" cy="6856897"/>
          </a:xfrm>
          <a:prstGeom prst="rect">
            <a:avLst/>
          </a:prstGeom>
        </p:spPr>
      </p:pic>
      <p:sp>
        <p:nvSpPr>
          <p:cNvPr id="12" name="Rectangle 11">
            <a:extLst>
              <a:ext uri="{FF2B5EF4-FFF2-40B4-BE49-F238E27FC236}">
                <a16:creationId xmlns:a16="http://schemas.microsoft.com/office/drawing/2014/main" id="{85CD177D-7C97-354A-9CC3-C3FD432A1B30}"/>
              </a:ext>
            </a:extLst>
          </p:cNvPr>
          <p:cNvSpPr/>
          <p:nvPr/>
        </p:nvSpPr>
        <p:spPr>
          <a:xfrm>
            <a:off x="-2" y="0"/>
            <a:ext cx="12205739" cy="6858000"/>
          </a:xfrm>
          <a:prstGeom prst="rect">
            <a:avLst/>
          </a:prstGeom>
          <a:solidFill>
            <a:srgbClr val="C00000">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8" name="Picture 7" descr="A picture containing drawing&#10;&#10;Description automatically generated">
            <a:extLst>
              <a:ext uri="{FF2B5EF4-FFF2-40B4-BE49-F238E27FC236}">
                <a16:creationId xmlns:a16="http://schemas.microsoft.com/office/drawing/2014/main" id="{4D55394C-7A83-DF4C-BD01-C0132E9B71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1176" y="3958536"/>
            <a:ext cx="2485766" cy="888950"/>
          </a:xfrm>
          <a:prstGeom prst="rect">
            <a:avLst/>
          </a:prstGeom>
        </p:spPr>
      </p:pic>
      <p:pic>
        <p:nvPicPr>
          <p:cNvPr id="9" name="Picture 8">
            <a:extLst>
              <a:ext uri="{FF2B5EF4-FFF2-40B4-BE49-F238E27FC236}">
                <a16:creationId xmlns:a16="http://schemas.microsoft.com/office/drawing/2014/main" id="{42954671-3049-9744-AAC3-1AB00CA535AD}"/>
              </a:ext>
            </a:extLst>
          </p:cNvPr>
          <p:cNvPicPr>
            <a:picLocks noChangeAspect="1"/>
          </p:cNvPicPr>
          <p:nvPr/>
        </p:nvPicPr>
        <p:blipFill>
          <a:blip r:embed="rId6"/>
          <a:stretch>
            <a:fillRect/>
          </a:stretch>
        </p:blipFill>
        <p:spPr>
          <a:xfrm>
            <a:off x="2448623" y="2097178"/>
            <a:ext cx="7308487" cy="1604571"/>
          </a:xfrm>
          <a:prstGeom prst="rect">
            <a:avLst/>
          </a:prstGeom>
        </p:spPr>
      </p:pic>
    </p:spTree>
    <p:extLst>
      <p:ext uri="{BB962C8B-B14F-4D97-AF65-F5344CB8AC3E}">
        <p14:creationId xmlns:p14="http://schemas.microsoft.com/office/powerpoint/2010/main" val="3165613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CE5D6D-E330-41B3-90DB-5DE1B27FB495}"/>
              </a:ext>
            </a:extLst>
          </p:cNvPr>
          <p:cNvPicPr>
            <a:picLocks noChangeAspect="1"/>
          </p:cNvPicPr>
          <p:nvPr/>
        </p:nvPicPr>
        <p:blipFill rotWithShape="1">
          <a:blip r:embed="rId2">
            <a:extLst>
              <a:ext uri="{28A0092B-C50C-407E-A947-70E740481C1C}">
                <a14:useLocalDpi xmlns:a14="http://schemas.microsoft.com/office/drawing/2010/main" val="0"/>
              </a:ext>
            </a:extLst>
          </a:blip>
          <a:srcRect l="15470" t="-1238" r="20856" b="13326"/>
          <a:stretch/>
        </p:blipFill>
        <p:spPr>
          <a:xfrm rot="5400000">
            <a:off x="5822895" y="273105"/>
            <a:ext cx="6858002" cy="6311792"/>
          </a:xfrm>
          <a:prstGeom prst="rect">
            <a:avLst/>
          </a:prstGeom>
        </p:spPr>
      </p:pic>
      <p:pic>
        <p:nvPicPr>
          <p:cNvPr id="15" name="Picture 14">
            <a:extLst>
              <a:ext uri="{FF2B5EF4-FFF2-40B4-BE49-F238E27FC236}">
                <a16:creationId xmlns:a16="http://schemas.microsoft.com/office/drawing/2014/main" id="{F0CE6182-43FA-4003-AC4F-B0F0DDDF8A9C}"/>
              </a:ext>
            </a:extLst>
          </p:cNvPr>
          <p:cNvPicPr>
            <a:picLocks noChangeAspect="1"/>
          </p:cNvPicPr>
          <p:nvPr/>
        </p:nvPicPr>
        <p:blipFill rotWithShape="1">
          <a:blip r:embed="rId3">
            <a:extLst>
              <a:ext uri="{28A0092B-C50C-407E-A947-70E740481C1C}">
                <a14:useLocalDpi xmlns:a14="http://schemas.microsoft.com/office/drawing/2010/main" val="0"/>
              </a:ext>
            </a:extLst>
          </a:blip>
          <a:srcRect r="69490" b="33083"/>
          <a:stretch/>
        </p:blipFill>
        <p:spPr>
          <a:xfrm>
            <a:off x="1831401" y="5537202"/>
            <a:ext cx="2165833" cy="786228"/>
          </a:xfrm>
          <a:prstGeom prst="rect">
            <a:avLst/>
          </a:prstGeom>
        </p:spPr>
      </p:pic>
      <p:cxnSp>
        <p:nvCxnSpPr>
          <p:cNvPr id="16" name="Straight Connector 15">
            <a:extLst>
              <a:ext uri="{FF2B5EF4-FFF2-40B4-BE49-F238E27FC236}">
                <a16:creationId xmlns:a16="http://schemas.microsoft.com/office/drawing/2014/main" id="{20F195B2-88B1-43A4-8D7B-C8AE983A03F5}"/>
              </a:ext>
            </a:extLst>
          </p:cNvPr>
          <p:cNvCxnSpPr>
            <a:cxnSpLocks/>
          </p:cNvCxnSpPr>
          <p:nvPr/>
        </p:nvCxnSpPr>
        <p:spPr>
          <a:xfrm>
            <a:off x="559362" y="5198805"/>
            <a:ext cx="5273456"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6F43A7E-FA88-48E5-8642-7A997D5E53EF}"/>
              </a:ext>
            </a:extLst>
          </p:cNvPr>
          <p:cNvSpPr txBox="1"/>
          <p:nvPr/>
        </p:nvSpPr>
        <p:spPr>
          <a:xfrm>
            <a:off x="559362" y="1605672"/>
            <a:ext cx="5273456" cy="3254737"/>
          </a:xfrm>
          <a:prstGeom prst="rect">
            <a:avLst/>
          </a:prstGeom>
          <a:noFill/>
        </p:spPr>
        <p:txBody>
          <a:bodyPr wrap="square" rtlCol="0">
            <a:spAutoFit/>
          </a:bodyPr>
          <a:lstStyle/>
          <a:p>
            <a:pPr>
              <a:lnSpc>
                <a:spcPts val="2500"/>
              </a:lnSpc>
            </a:pPr>
            <a:endParaRPr lang="en-US" sz="2400" dirty="0">
              <a:latin typeface="+mj-lt"/>
            </a:endParaRPr>
          </a:p>
          <a:p>
            <a:pPr>
              <a:lnSpc>
                <a:spcPts val="2500"/>
              </a:lnSpc>
            </a:pPr>
            <a:r>
              <a:rPr lang="en-US" sz="2400" b="1" i="1" dirty="0">
                <a:cs typeface="Calibri" panose="020F0502020204030204" pitchFamily="34" charset="0"/>
              </a:rPr>
              <a:t>Follow-up questions can be directed to:</a:t>
            </a:r>
          </a:p>
          <a:p>
            <a:pPr>
              <a:lnSpc>
                <a:spcPts val="2500"/>
              </a:lnSpc>
            </a:pPr>
            <a:endParaRPr lang="en-US" sz="2000" i="1" dirty="0"/>
          </a:p>
          <a:p>
            <a:pPr>
              <a:lnSpc>
                <a:spcPts val="2500"/>
              </a:lnSpc>
            </a:pPr>
            <a:r>
              <a:rPr lang="en-US" sz="2000" i="1" dirty="0"/>
              <a:t>Jennifer Small, Senior Regional Program Director Maryland Food Bank Eastern Shore</a:t>
            </a:r>
          </a:p>
          <a:p>
            <a:pPr>
              <a:lnSpc>
                <a:spcPts val="2500"/>
              </a:lnSpc>
            </a:pPr>
            <a:endParaRPr lang="en-US" sz="2000" i="1" dirty="0"/>
          </a:p>
          <a:p>
            <a:pPr>
              <a:lnSpc>
                <a:spcPts val="2500"/>
              </a:lnSpc>
            </a:pPr>
            <a:r>
              <a:rPr lang="en-US" sz="2000" b="1" i="1" dirty="0"/>
              <a:t>Email: </a:t>
            </a:r>
            <a:r>
              <a:rPr lang="en-US" sz="2000" b="1" i="1" dirty="0">
                <a:hlinkClick r:id="rId4"/>
              </a:rPr>
              <a:t>small@mdfoodbank.org</a:t>
            </a:r>
            <a:r>
              <a:rPr lang="en-US" sz="2000" b="1" i="1" dirty="0"/>
              <a:t> </a:t>
            </a:r>
          </a:p>
          <a:p>
            <a:pPr>
              <a:lnSpc>
                <a:spcPts val="2500"/>
              </a:lnSpc>
            </a:pPr>
            <a:endParaRPr lang="en-US" sz="2000" dirty="0">
              <a:latin typeface="+mj-lt"/>
            </a:endParaRPr>
          </a:p>
          <a:p>
            <a:pPr>
              <a:lnSpc>
                <a:spcPts val="2500"/>
              </a:lnSpc>
            </a:pPr>
            <a:endParaRPr lang="en-US" sz="2000" dirty="0"/>
          </a:p>
          <a:p>
            <a:endParaRPr lang="en-US" dirty="0"/>
          </a:p>
        </p:txBody>
      </p:sp>
    </p:spTree>
    <p:extLst>
      <p:ext uri="{BB962C8B-B14F-4D97-AF65-F5344CB8AC3E}">
        <p14:creationId xmlns:p14="http://schemas.microsoft.com/office/powerpoint/2010/main" val="231526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rson, indoor, food&#10;&#10;Description automatically generated">
            <a:extLst>
              <a:ext uri="{FF2B5EF4-FFF2-40B4-BE49-F238E27FC236}">
                <a16:creationId xmlns:a16="http://schemas.microsoft.com/office/drawing/2014/main" id="{1378B1E1-FF63-425E-BCB3-5EBB11029CA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04862" y="4585196"/>
            <a:ext cx="2053199" cy="2130552"/>
          </a:xfrm>
          <a:prstGeom prst="rect">
            <a:avLst/>
          </a:prstGeom>
        </p:spPr>
      </p:pic>
      <p:pic>
        <p:nvPicPr>
          <p:cNvPr id="11" name="Picture 10">
            <a:extLst>
              <a:ext uri="{FF2B5EF4-FFF2-40B4-BE49-F238E27FC236}">
                <a16:creationId xmlns:a16="http://schemas.microsoft.com/office/drawing/2014/main" id="{DAE7835B-56F1-4624-AB5E-20FA43911E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6420496" y="2126666"/>
            <a:ext cx="2130552" cy="2548106"/>
          </a:xfrm>
          <a:prstGeom prst="rect">
            <a:avLst/>
          </a:prstGeom>
        </p:spPr>
      </p:pic>
      <p:pic>
        <p:nvPicPr>
          <p:cNvPr id="13" name="Picture 12" descr="A picture containing tree, outdoor, sky, person&#10;&#10;Description automatically generated">
            <a:extLst>
              <a:ext uri="{FF2B5EF4-FFF2-40B4-BE49-F238E27FC236}">
                <a16:creationId xmlns:a16="http://schemas.microsoft.com/office/drawing/2014/main" id="{9EE8B25E-F7FF-4A47-A103-98A79AC0E2A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62494" y="2335443"/>
            <a:ext cx="4014145" cy="2130552"/>
          </a:xfrm>
          <a:prstGeom prst="rect">
            <a:avLst/>
          </a:prstGeom>
        </p:spPr>
      </p:pic>
      <p:pic>
        <p:nvPicPr>
          <p:cNvPr id="15" name="Picture 14" descr="A picture containing text, person&#10;&#10;Description automatically generated">
            <a:extLst>
              <a:ext uri="{FF2B5EF4-FFF2-40B4-BE49-F238E27FC236}">
                <a16:creationId xmlns:a16="http://schemas.microsoft.com/office/drawing/2014/main" id="{C942B68C-F835-4803-87C6-07181749B33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86898" y="4585196"/>
            <a:ext cx="3544642" cy="2130552"/>
          </a:xfrm>
          <a:prstGeom prst="rect">
            <a:avLst/>
          </a:prstGeom>
        </p:spPr>
      </p:pic>
      <p:pic>
        <p:nvPicPr>
          <p:cNvPr id="17" name="Picture 16" descr="A picture containing text, outdoor, person&#10;&#10;Description automatically generated">
            <a:extLst>
              <a:ext uri="{FF2B5EF4-FFF2-40B4-BE49-F238E27FC236}">
                <a16:creationId xmlns:a16="http://schemas.microsoft.com/office/drawing/2014/main" id="{087623D3-FDE5-41FB-B4A5-5052B3D19F0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41"/>
          <a:stretch/>
        </p:blipFill>
        <p:spPr>
          <a:xfrm>
            <a:off x="8303488" y="75414"/>
            <a:ext cx="3712106" cy="2130552"/>
          </a:xfrm>
          <a:prstGeom prst="rect">
            <a:avLst/>
          </a:prstGeom>
        </p:spPr>
      </p:pic>
      <p:pic>
        <p:nvPicPr>
          <p:cNvPr id="19" name="Picture 18" descr="A picture containing text, indoor, person&#10;&#10;Description automatically generated">
            <a:extLst>
              <a:ext uri="{FF2B5EF4-FFF2-40B4-BE49-F238E27FC236}">
                <a16:creationId xmlns:a16="http://schemas.microsoft.com/office/drawing/2014/main" id="{C460FE6E-15E2-4720-926B-60B463D3A9C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85225" y="2335443"/>
            <a:ext cx="1761550" cy="2130552"/>
          </a:xfrm>
          <a:prstGeom prst="rect">
            <a:avLst/>
          </a:prstGeom>
        </p:spPr>
      </p:pic>
      <p:pic>
        <p:nvPicPr>
          <p:cNvPr id="21" name="Picture 20" descr="Calendar&#10;&#10;Description automatically generated">
            <a:extLst>
              <a:ext uri="{FF2B5EF4-FFF2-40B4-BE49-F238E27FC236}">
                <a16:creationId xmlns:a16="http://schemas.microsoft.com/office/drawing/2014/main" id="{16C8ABBE-5AAA-41CD-849E-03EB58A6F9A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85225" y="4585196"/>
            <a:ext cx="3470953" cy="2130552"/>
          </a:xfrm>
          <a:prstGeom prst="rect">
            <a:avLst/>
          </a:prstGeom>
        </p:spPr>
      </p:pic>
      <p:pic>
        <p:nvPicPr>
          <p:cNvPr id="23" name="Picture 22" descr="Two people in a factory&#10;&#10;Description automatically generated with low confidence">
            <a:extLst>
              <a:ext uri="{FF2B5EF4-FFF2-40B4-BE49-F238E27FC236}">
                <a16:creationId xmlns:a16="http://schemas.microsoft.com/office/drawing/2014/main" id="{D9875DF6-1649-4E7E-82AB-66EFA04EB78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875544" y="2335443"/>
            <a:ext cx="3131231" cy="2130552"/>
          </a:xfrm>
          <a:prstGeom prst="rect">
            <a:avLst/>
          </a:prstGeom>
        </p:spPr>
      </p:pic>
      <p:sp>
        <p:nvSpPr>
          <p:cNvPr id="29" name="Rectangle 28">
            <a:extLst>
              <a:ext uri="{FF2B5EF4-FFF2-40B4-BE49-F238E27FC236}">
                <a16:creationId xmlns:a16="http://schemas.microsoft.com/office/drawing/2014/main" id="{676484B5-B376-43AB-B8BB-753AD8AD59B9}"/>
              </a:ext>
            </a:extLst>
          </p:cNvPr>
          <p:cNvSpPr/>
          <p:nvPr/>
        </p:nvSpPr>
        <p:spPr>
          <a:xfrm>
            <a:off x="189926" y="75414"/>
            <a:ext cx="7964260" cy="2130552"/>
          </a:xfrm>
          <a:prstGeom prst="rect">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picture containing sky, outdoor, person, person&#10;&#10;Description automatically generated">
            <a:extLst>
              <a:ext uri="{FF2B5EF4-FFF2-40B4-BE49-F238E27FC236}">
                <a16:creationId xmlns:a16="http://schemas.microsoft.com/office/drawing/2014/main" id="{031040FF-CB66-4AAC-8C91-DFE061B2EDC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660377" y="4585196"/>
            <a:ext cx="2346398" cy="2092844"/>
          </a:xfrm>
          <a:prstGeom prst="rect">
            <a:avLst/>
          </a:prstGeom>
        </p:spPr>
      </p:pic>
      <p:pic>
        <p:nvPicPr>
          <p:cNvPr id="33" name="Graphic 32" descr="Apple outline">
            <a:extLst>
              <a:ext uri="{FF2B5EF4-FFF2-40B4-BE49-F238E27FC236}">
                <a16:creationId xmlns:a16="http://schemas.microsoft.com/office/drawing/2014/main" id="{F3A0158F-8FCD-41FB-9C37-4232B339F01D}"/>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239786" y="1272952"/>
            <a:ext cx="914400" cy="914400"/>
          </a:xfrm>
          <a:prstGeom prst="rect">
            <a:avLst/>
          </a:prstGeom>
        </p:spPr>
      </p:pic>
      <p:pic>
        <p:nvPicPr>
          <p:cNvPr id="35" name="Graphic 34" descr="Food Delivery outline">
            <a:extLst>
              <a:ext uri="{FF2B5EF4-FFF2-40B4-BE49-F238E27FC236}">
                <a16:creationId xmlns:a16="http://schemas.microsoft.com/office/drawing/2014/main" id="{0E966664-9E8D-4E4E-9277-3571B23D2F97}"/>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77614" y="-17283"/>
            <a:ext cx="914400" cy="914400"/>
          </a:xfrm>
          <a:prstGeom prst="rect">
            <a:avLst/>
          </a:prstGeom>
        </p:spPr>
      </p:pic>
      <p:pic>
        <p:nvPicPr>
          <p:cNvPr id="37" name="Graphic 36" descr="Chef male outline">
            <a:extLst>
              <a:ext uri="{FF2B5EF4-FFF2-40B4-BE49-F238E27FC236}">
                <a16:creationId xmlns:a16="http://schemas.microsoft.com/office/drawing/2014/main" id="{959E7BA4-71EE-41EF-ABD3-00FC697F3F35}"/>
              </a:ext>
            </a:extLst>
          </p:cNvPr>
          <p:cNvPicPr>
            <a:picLocks noChangeAspect="1"/>
          </p:cNvPicPr>
          <p:nvPr/>
        </p:nvPicPr>
        <p:blipFill rotWithShape="1">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rcRect l="24810"/>
          <a:stretch/>
        </p:blipFill>
        <p:spPr>
          <a:xfrm>
            <a:off x="185225" y="1143475"/>
            <a:ext cx="687536" cy="914400"/>
          </a:xfrm>
          <a:prstGeom prst="rect">
            <a:avLst/>
          </a:prstGeom>
        </p:spPr>
      </p:pic>
      <p:pic>
        <p:nvPicPr>
          <p:cNvPr id="39" name="Graphic 38" descr="Bowl outline">
            <a:extLst>
              <a:ext uri="{FF2B5EF4-FFF2-40B4-BE49-F238E27FC236}">
                <a16:creationId xmlns:a16="http://schemas.microsoft.com/office/drawing/2014/main" id="{D7D853C7-01D7-4301-B35A-BA1D65BEDCBD}"/>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340581" y="463450"/>
            <a:ext cx="1027815" cy="1027815"/>
          </a:xfrm>
          <a:prstGeom prst="rect">
            <a:avLst/>
          </a:prstGeom>
        </p:spPr>
      </p:pic>
      <p:pic>
        <p:nvPicPr>
          <p:cNvPr id="41" name="Graphic 40" descr="Fork and knife outline">
            <a:extLst>
              <a:ext uri="{FF2B5EF4-FFF2-40B4-BE49-F238E27FC236}">
                <a16:creationId xmlns:a16="http://schemas.microsoft.com/office/drawing/2014/main" id="{A9107CB3-5308-4DF5-B3E8-E02AE4DA5657}"/>
              </a:ext>
            </a:extLst>
          </p:cNvPr>
          <p:cNvPicPr>
            <a:picLocks noChangeAspect="1"/>
          </p:cNvPicPr>
          <p:nvPr/>
        </p:nvPicPr>
        <p:blipFill rotWithShape="1">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rcRect b="31529"/>
          <a:stretch/>
        </p:blipFill>
        <p:spPr>
          <a:xfrm>
            <a:off x="734814" y="1407155"/>
            <a:ext cx="1139461" cy="780197"/>
          </a:xfrm>
          <a:prstGeom prst="rect">
            <a:avLst/>
          </a:prstGeom>
        </p:spPr>
      </p:pic>
      <p:pic>
        <p:nvPicPr>
          <p:cNvPr id="43" name="Graphic 42" descr="Pineapple outline">
            <a:extLst>
              <a:ext uri="{FF2B5EF4-FFF2-40B4-BE49-F238E27FC236}">
                <a16:creationId xmlns:a16="http://schemas.microsoft.com/office/drawing/2014/main" id="{7EE7BA22-CBD0-49CD-BBA8-5909EDD06A2A}"/>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888896" y="1454541"/>
            <a:ext cx="656993" cy="656993"/>
          </a:xfrm>
          <a:prstGeom prst="rect">
            <a:avLst/>
          </a:prstGeom>
        </p:spPr>
      </p:pic>
      <p:pic>
        <p:nvPicPr>
          <p:cNvPr id="45" name="Graphic 44" descr="Strawberry outline">
            <a:extLst>
              <a:ext uri="{FF2B5EF4-FFF2-40B4-BE49-F238E27FC236}">
                <a16:creationId xmlns:a16="http://schemas.microsoft.com/office/drawing/2014/main" id="{2BBAE3DE-0916-4F39-B345-790407E828EF}"/>
              </a:ext>
            </a:extLst>
          </p:cNvPr>
          <p:cNvPicPr>
            <a:picLocks noChangeAspect="1"/>
          </p:cNvPicPr>
          <p:nvPr/>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262981" y="10092"/>
            <a:ext cx="768462" cy="768462"/>
          </a:xfrm>
          <a:prstGeom prst="rect">
            <a:avLst/>
          </a:prstGeom>
        </p:spPr>
      </p:pic>
      <p:pic>
        <p:nvPicPr>
          <p:cNvPr id="47" name="Graphic 46" descr="Baguette outline">
            <a:extLst>
              <a:ext uri="{FF2B5EF4-FFF2-40B4-BE49-F238E27FC236}">
                <a16:creationId xmlns:a16="http://schemas.microsoft.com/office/drawing/2014/main" id="{C8C09387-A002-4E65-9D79-FCF6FB8D233E}"/>
              </a:ext>
            </a:extLst>
          </p:cNvPr>
          <p:cNvPicPr>
            <a:picLocks noChangeAspect="1"/>
          </p:cNvPicPr>
          <p:nvPr/>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rot="20757117">
            <a:off x="6896886" y="644792"/>
            <a:ext cx="914400" cy="914400"/>
          </a:xfrm>
          <a:prstGeom prst="rect">
            <a:avLst/>
          </a:prstGeom>
        </p:spPr>
      </p:pic>
      <p:pic>
        <p:nvPicPr>
          <p:cNvPr id="49" name="Graphic 48" descr="Banana outline">
            <a:extLst>
              <a:ext uri="{FF2B5EF4-FFF2-40B4-BE49-F238E27FC236}">
                <a16:creationId xmlns:a16="http://schemas.microsoft.com/office/drawing/2014/main" id="{154826F0-08EA-43D8-A877-8E1FA70748F9}"/>
              </a:ext>
            </a:extLst>
          </p:cNvPr>
          <p:cNvPicPr>
            <a:picLocks noChangeAspect="1"/>
          </p:cNvPicPr>
          <p:nvPr/>
        </p:nvPicPr>
        <p:blipFill>
          <a:blip r:embed="rId27">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676750" y="636744"/>
            <a:ext cx="690625" cy="690625"/>
          </a:xfrm>
          <a:prstGeom prst="rect">
            <a:avLst/>
          </a:prstGeom>
        </p:spPr>
      </p:pic>
      <p:pic>
        <p:nvPicPr>
          <p:cNvPr id="51" name="Graphic 50" descr="Watermelon outline">
            <a:extLst>
              <a:ext uri="{FF2B5EF4-FFF2-40B4-BE49-F238E27FC236}">
                <a16:creationId xmlns:a16="http://schemas.microsoft.com/office/drawing/2014/main" id="{10358D51-EB21-41AD-9D33-2195B0F66DB3}"/>
              </a:ext>
            </a:extLst>
          </p:cNvPr>
          <p:cNvPicPr>
            <a:picLocks noChangeAspect="1"/>
          </p:cNvPicPr>
          <p:nvPr/>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476319" y="741519"/>
            <a:ext cx="751797" cy="751797"/>
          </a:xfrm>
          <a:prstGeom prst="rect">
            <a:avLst/>
          </a:prstGeom>
        </p:spPr>
      </p:pic>
      <p:pic>
        <p:nvPicPr>
          <p:cNvPr id="52" name="Graphic 51" descr="Baguette outline">
            <a:extLst>
              <a:ext uri="{FF2B5EF4-FFF2-40B4-BE49-F238E27FC236}">
                <a16:creationId xmlns:a16="http://schemas.microsoft.com/office/drawing/2014/main" id="{5F311FE4-0617-4D09-9C96-AF737923D282}"/>
              </a:ext>
            </a:extLst>
          </p:cNvPr>
          <p:cNvPicPr>
            <a:picLocks noChangeAspect="1"/>
          </p:cNvPicPr>
          <p:nvPr/>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3046745" y="1226178"/>
            <a:ext cx="914400" cy="914400"/>
          </a:xfrm>
          <a:prstGeom prst="rect">
            <a:avLst/>
          </a:prstGeom>
        </p:spPr>
      </p:pic>
      <p:pic>
        <p:nvPicPr>
          <p:cNvPr id="53" name="Graphic 52" descr="Watermelon outline">
            <a:extLst>
              <a:ext uri="{FF2B5EF4-FFF2-40B4-BE49-F238E27FC236}">
                <a16:creationId xmlns:a16="http://schemas.microsoft.com/office/drawing/2014/main" id="{79303623-392D-4EAD-B1FE-2ADC730F0363}"/>
              </a:ext>
            </a:extLst>
          </p:cNvPr>
          <p:cNvPicPr>
            <a:picLocks noChangeAspect="1"/>
          </p:cNvPicPr>
          <p:nvPr/>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5019115" y="1452118"/>
            <a:ext cx="751797" cy="751797"/>
          </a:xfrm>
          <a:prstGeom prst="rect">
            <a:avLst/>
          </a:prstGeom>
        </p:spPr>
      </p:pic>
      <p:pic>
        <p:nvPicPr>
          <p:cNvPr id="54" name="Graphic 53" descr="Strawberry outline">
            <a:extLst>
              <a:ext uri="{FF2B5EF4-FFF2-40B4-BE49-F238E27FC236}">
                <a16:creationId xmlns:a16="http://schemas.microsoft.com/office/drawing/2014/main" id="{8958B27E-BF9E-4ACA-A31C-9B97A4672BE7}"/>
              </a:ext>
            </a:extLst>
          </p:cNvPr>
          <p:cNvPicPr>
            <a:picLocks noChangeAspect="1"/>
          </p:cNvPicPr>
          <p:nvPr/>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476572" y="1499878"/>
            <a:ext cx="679637" cy="679637"/>
          </a:xfrm>
          <a:prstGeom prst="rect">
            <a:avLst/>
          </a:prstGeom>
        </p:spPr>
      </p:pic>
      <p:pic>
        <p:nvPicPr>
          <p:cNvPr id="55" name="Graphic 54" descr="Pineapple outline">
            <a:extLst>
              <a:ext uri="{FF2B5EF4-FFF2-40B4-BE49-F238E27FC236}">
                <a16:creationId xmlns:a16="http://schemas.microsoft.com/office/drawing/2014/main" id="{486634C3-7D8F-4DC6-A7F4-5D8E4CC07A23}"/>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376725" y="675137"/>
            <a:ext cx="710599" cy="710599"/>
          </a:xfrm>
          <a:prstGeom prst="rect">
            <a:avLst/>
          </a:prstGeom>
        </p:spPr>
      </p:pic>
      <p:pic>
        <p:nvPicPr>
          <p:cNvPr id="56" name="Graphic 55" descr="Bowl outline">
            <a:extLst>
              <a:ext uri="{FF2B5EF4-FFF2-40B4-BE49-F238E27FC236}">
                <a16:creationId xmlns:a16="http://schemas.microsoft.com/office/drawing/2014/main" id="{23E704DE-95BD-4EC7-AB13-B87BB2C87AF9}"/>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378796" y="836323"/>
            <a:ext cx="1012924" cy="1012924"/>
          </a:xfrm>
          <a:prstGeom prst="rect">
            <a:avLst/>
          </a:prstGeom>
        </p:spPr>
      </p:pic>
      <p:pic>
        <p:nvPicPr>
          <p:cNvPr id="57" name="Graphic 56" descr="Apple outline">
            <a:extLst>
              <a:ext uri="{FF2B5EF4-FFF2-40B4-BE49-F238E27FC236}">
                <a16:creationId xmlns:a16="http://schemas.microsoft.com/office/drawing/2014/main" id="{7BE72F94-6EE9-4B3D-B181-09570B4C6169}"/>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278634" y="412255"/>
            <a:ext cx="796159" cy="796159"/>
          </a:xfrm>
          <a:prstGeom prst="rect">
            <a:avLst/>
          </a:prstGeom>
        </p:spPr>
      </p:pic>
      <p:pic>
        <p:nvPicPr>
          <p:cNvPr id="58" name="Graphic 57" descr="Apple outline">
            <a:extLst>
              <a:ext uri="{FF2B5EF4-FFF2-40B4-BE49-F238E27FC236}">
                <a16:creationId xmlns:a16="http://schemas.microsoft.com/office/drawing/2014/main" id="{8AB399E3-9AB0-4847-A446-E40BB5078A70}"/>
              </a:ext>
            </a:extLst>
          </p:cNvPr>
          <p:cNvPicPr>
            <a:picLocks noChangeAspect="1"/>
          </p:cNvPicPr>
          <p:nvPr/>
        </p:nvPicPr>
        <p:blipFill rotWithShape="1">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t="43266"/>
          <a:stretch/>
        </p:blipFill>
        <p:spPr>
          <a:xfrm>
            <a:off x="5456926" y="75414"/>
            <a:ext cx="759094" cy="430664"/>
          </a:xfrm>
          <a:prstGeom prst="rect">
            <a:avLst/>
          </a:prstGeom>
        </p:spPr>
      </p:pic>
      <p:pic>
        <p:nvPicPr>
          <p:cNvPr id="60" name="Graphic 59" descr="Egg outline">
            <a:extLst>
              <a:ext uri="{FF2B5EF4-FFF2-40B4-BE49-F238E27FC236}">
                <a16:creationId xmlns:a16="http://schemas.microsoft.com/office/drawing/2014/main" id="{137FFC3E-933D-4A44-A73E-F3B1391D72E1}"/>
              </a:ext>
            </a:extLst>
          </p:cNvPr>
          <p:cNvPicPr>
            <a:picLocks noChangeAspect="1"/>
          </p:cNvPicPr>
          <p:nvPr/>
        </p:nvPicPr>
        <p:blipFill>
          <a:blip r:embed="rId31">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7641563" y="698883"/>
            <a:ext cx="505656" cy="505656"/>
          </a:xfrm>
          <a:prstGeom prst="rect">
            <a:avLst/>
          </a:prstGeom>
        </p:spPr>
      </p:pic>
      <p:pic>
        <p:nvPicPr>
          <p:cNvPr id="62" name="Graphic 61" descr="Coffee outline">
            <a:extLst>
              <a:ext uri="{FF2B5EF4-FFF2-40B4-BE49-F238E27FC236}">
                <a16:creationId xmlns:a16="http://schemas.microsoft.com/office/drawing/2014/main" id="{DAEDA192-C6ED-43DB-92C3-5BAC1463BB0D}"/>
              </a:ext>
            </a:extLst>
          </p:cNvPr>
          <p:cNvPicPr>
            <a:picLocks noChangeAspect="1"/>
          </p:cNvPicPr>
          <p:nvPr/>
        </p:nvPicPr>
        <p:blipFill>
          <a:blip r:embed="rId33">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6802656" y="-9757"/>
            <a:ext cx="775557" cy="775557"/>
          </a:xfrm>
          <a:prstGeom prst="rect">
            <a:avLst/>
          </a:prstGeom>
        </p:spPr>
      </p:pic>
      <p:pic>
        <p:nvPicPr>
          <p:cNvPr id="64" name="Graphic 63" descr="Chicken leg outline">
            <a:extLst>
              <a:ext uri="{FF2B5EF4-FFF2-40B4-BE49-F238E27FC236}">
                <a16:creationId xmlns:a16="http://schemas.microsoft.com/office/drawing/2014/main" id="{2FA50CFF-B54E-4EE3-B5D7-87AC86ABFA0A}"/>
              </a:ext>
            </a:extLst>
          </p:cNvPr>
          <p:cNvPicPr>
            <a:picLocks noChangeAspect="1"/>
          </p:cNvPicPr>
          <p:nvPr/>
        </p:nvPicPr>
        <p:blipFill>
          <a:blip r:embed="rId35">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2755966" y="149968"/>
            <a:ext cx="710600" cy="710600"/>
          </a:xfrm>
          <a:prstGeom prst="rect">
            <a:avLst/>
          </a:prstGeom>
        </p:spPr>
      </p:pic>
      <p:pic>
        <p:nvPicPr>
          <p:cNvPr id="66" name="Graphic 65" descr="Avocado outline">
            <a:extLst>
              <a:ext uri="{FF2B5EF4-FFF2-40B4-BE49-F238E27FC236}">
                <a16:creationId xmlns:a16="http://schemas.microsoft.com/office/drawing/2014/main" id="{8C91C5F1-3D9C-4AF4-84F0-88DA6CCFA072}"/>
              </a:ext>
            </a:extLst>
          </p:cNvPr>
          <p:cNvPicPr>
            <a:picLocks noChangeAspect="1"/>
          </p:cNvPicPr>
          <p:nvPr/>
        </p:nvPicPr>
        <p:blipFill>
          <a:blip r:embed="rId37">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1911910" y="154120"/>
            <a:ext cx="828871" cy="828871"/>
          </a:xfrm>
          <a:prstGeom prst="rect">
            <a:avLst/>
          </a:prstGeom>
        </p:spPr>
      </p:pic>
      <p:pic>
        <p:nvPicPr>
          <p:cNvPr id="68" name="Graphic 67" descr="Lemon outline">
            <a:extLst>
              <a:ext uri="{FF2B5EF4-FFF2-40B4-BE49-F238E27FC236}">
                <a16:creationId xmlns:a16="http://schemas.microsoft.com/office/drawing/2014/main" id="{6025268E-ABAF-4281-9784-BE01A6D2BB7C}"/>
              </a:ext>
            </a:extLst>
          </p:cNvPr>
          <p:cNvPicPr>
            <a:picLocks noChangeAspect="1"/>
          </p:cNvPicPr>
          <p:nvPr/>
        </p:nvPicPr>
        <p:blipFill rotWithShape="1">
          <a:blip r:embed="rId39" cstate="print">
            <a:extLst>
              <a:ext uri="{28A0092B-C50C-407E-A947-70E740481C1C}">
                <a14:useLocalDpi xmlns:a14="http://schemas.microsoft.com/office/drawing/2010/main"/>
              </a:ext>
              <a:ext uri="{96DAC541-7B7A-43D3-8B79-37D633B846F1}">
                <asvg:svgBlip xmlns:asvg="http://schemas.microsoft.com/office/drawing/2016/SVG/main" r:embed="rId40"/>
              </a:ext>
            </a:extLst>
          </a:blip>
          <a:srcRect t="11525"/>
          <a:stretch/>
        </p:blipFill>
        <p:spPr>
          <a:xfrm>
            <a:off x="4602253" y="75414"/>
            <a:ext cx="828871" cy="733344"/>
          </a:xfrm>
          <a:prstGeom prst="rect">
            <a:avLst/>
          </a:prstGeom>
        </p:spPr>
      </p:pic>
      <p:pic>
        <p:nvPicPr>
          <p:cNvPr id="70" name="Graphic 69" descr="Chef female outline">
            <a:extLst>
              <a:ext uri="{FF2B5EF4-FFF2-40B4-BE49-F238E27FC236}">
                <a16:creationId xmlns:a16="http://schemas.microsoft.com/office/drawing/2014/main" id="{673CA96D-09F1-4A5D-8574-6FD5418AB85B}"/>
              </a:ext>
            </a:extLst>
          </p:cNvPr>
          <p:cNvPicPr>
            <a:picLocks noChangeAspect="1"/>
          </p:cNvPicPr>
          <p:nvPr/>
        </p:nvPicPr>
        <p:blipFill rotWithShape="1">
          <a:blip r:embed="rId41" cstate="print">
            <a:extLst>
              <a:ext uri="{28A0092B-C50C-407E-A947-70E740481C1C}">
                <a14:useLocalDpi xmlns:a14="http://schemas.microsoft.com/office/drawing/2010/main"/>
              </a:ext>
              <a:ext uri="{96DAC541-7B7A-43D3-8B79-37D633B846F1}">
                <asvg:svgBlip xmlns:asvg="http://schemas.microsoft.com/office/drawing/2016/SVG/main" r:embed="rId42"/>
              </a:ext>
            </a:extLst>
          </a:blip>
          <a:srcRect b="22288"/>
          <a:stretch/>
        </p:blipFill>
        <p:spPr>
          <a:xfrm>
            <a:off x="5722243" y="1493316"/>
            <a:ext cx="914400" cy="710599"/>
          </a:xfrm>
          <a:prstGeom prst="rect">
            <a:avLst/>
          </a:prstGeom>
        </p:spPr>
      </p:pic>
      <p:pic>
        <p:nvPicPr>
          <p:cNvPr id="72" name="Graphic 71" descr="Cheese outline">
            <a:extLst>
              <a:ext uri="{FF2B5EF4-FFF2-40B4-BE49-F238E27FC236}">
                <a16:creationId xmlns:a16="http://schemas.microsoft.com/office/drawing/2014/main" id="{52A50ED6-4582-41A0-8C1E-973E884D2A39}"/>
              </a:ext>
            </a:extLst>
          </p:cNvPr>
          <p:cNvPicPr>
            <a:picLocks noChangeAspect="1"/>
          </p:cNvPicPr>
          <p:nvPr/>
        </p:nvPicPr>
        <p:blipFill>
          <a:blip r:embed="rId43">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2550774" y="1683378"/>
            <a:ext cx="506032" cy="506032"/>
          </a:xfrm>
          <a:prstGeom prst="rect">
            <a:avLst/>
          </a:prstGeom>
        </p:spPr>
      </p:pic>
      <p:pic>
        <p:nvPicPr>
          <p:cNvPr id="74" name="Graphic 73" descr="Fruit bowl outline">
            <a:extLst>
              <a:ext uri="{FF2B5EF4-FFF2-40B4-BE49-F238E27FC236}">
                <a16:creationId xmlns:a16="http://schemas.microsoft.com/office/drawing/2014/main" id="{F94C84E5-2638-4348-A6A8-38344BC6CF1A}"/>
              </a:ext>
            </a:extLst>
          </p:cNvPr>
          <p:cNvPicPr>
            <a:picLocks noChangeAspect="1"/>
          </p:cNvPicPr>
          <p:nvPr/>
        </p:nvPicPr>
        <p:blipFill>
          <a:blip r:embed="rId45">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4176659" y="1327369"/>
            <a:ext cx="796160" cy="796160"/>
          </a:xfrm>
          <a:prstGeom prst="rect">
            <a:avLst/>
          </a:prstGeom>
        </p:spPr>
      </p:pic>
      <p:pic>
        <p:nvPicPr>
          <p:cNvPr id="75" name="Graphic 74" descr="Cheese outline">
            <a:extLst>
              <a:ext uri="{FF2B5EF4-FFF2-40B4-BE49-F238E27FC236}">
                <a16:creationId xmlns:a16="http://schemas.microsoft.com/office/drawing/2014/main" id="{78E87E93-314E-4119-AF52-F11D6A7F5972}"/>
              </a:ext>
            </a:extLst>
          </p:cNvPr>
          <p:cNvPicPr>
            <a:picLocks noChangeAspect="1"/>
          </p:cNvPicPr>
          <p:nvPr/>
        </p:nvPicPr>
        <p:blipFill>
          <a:blip r:embed="rId43">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7589913" y="141307"/>
            <a:ext cx="506032" cy="506032"/>
          </a:xfrm>
          <a:prstGeom prst="rect">
            <a:avLst/>
          </a:prstGeom>
        </p:spPr>
      </p:pic>
      <p:pic>
        <p:nvPicPr>
          <p:cNvPr id="76" name="Graphic 75" descr="Cheese outline">
            <a:extLst>
              <a:ext uri="{FF2B5EF4-FFF2-40B4-BE49-F238E27FC236}">
                <a16:creationId xmlns:a16="http://schemas.microsoft.com/office/drawing/2014/main" id="{6AD6F0DC-7A4F-434E-8013-75B0CC54CAF6}"/>
              </a:ext>
            </a:extLst>
          </p:cNvPr>
          <p:cNvPicPr>
            <a:picLocks noChangeAspect="1"/>
          </p:cNvPicPr>
          <p:nvPr/>
        </p:nvPicPr>
        <p:blipFill>
          <a:blip r:embed="rId43">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4033743" y="654370"/>
            <a:ext cx="693606" cy="693606"/>
          </a:xfrm>
          <a:prstGeom prst="rect">
            <a:avLst/>
          </a:prstGeom>
        </p:spPr>
      </p:pic>
      <p:pic>
        <p:nvPicPr>
          <p:cNvPr id="77" name="Graphic 76" descr="Egg outline">
            <a:extLst>
              <a:ext uri="{FF2B5EF4-FFF2-40B4-BE49-F238E27FC236}">
                <a16:creationId xmlns:a16="http://schemas.microsoft.com/office/drawing/2014/main" id="{99791F3C-EB7D-4FA4-B8FC-6E9DE44EDF90}"/>
              </a:ext>
            </a:extLst>
          </p:cNvPr>
          <p:cNvPicPr>
            <a:picLocks noChangeAspect="1"/>
          </p:cNvPicPr>
          <p:nvPr/>
        </p:nvPicPr>
        <p:blipFill>
          <a:blip r:embed="rId31">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3659949" y="1667616"/>
            <a:ext cx="505656" cy="505656"/>
          </a:xfrm>
          <a:prstGeom prst="rect">
            <a:avLst/>
          </a:prstGeom>
        </p:spPr>
      </p:pic>
      <p:pic>
        <p:nvPicPr>
          <p:cNvPr id="78" name="Graphic 77" descr="Watermelon outline">
            <a:extLst>
              <a:ext uri="{FF2B5EF4-FFF2-40B4-BE49-F238E27FC236}">
                <a16:creationId xmlns:a16="http://schemas.microsoft.com/office/drawing/2014/main" id="{946B1D95-BD80-4498-AD5E-8AB0F5F5C972}"/>
              </a:ext>
            </a:extLst>
          </p:cNvPr>
          <p:cNvPicPr>
            <a:picLocks noChangeAspect="1"/>
          </p:cNvPicPr>
          <p:nvPr/>
        </p:nvPicPr>
        <p:blipFill rotWithShape="1">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rcRect t="28231"/>
          <a:stretch/>
        </p:blipFill>
        <p:spPr>
          <a:xfrm>
            <a:off x="3810840" y="75414"/>
            <a:ext cx="751797" cy="539557"/>
          </a:xfrm>
          <a:prstGeom prst="rect">
            <a:avLst/>
          </a:prstGeom>
        </p:spPr>
      </p:pic>
      <p:pic>
        <p:nvPicPr>
          <p:cNvPr id="79" name="Graphic 78" descr="Banana outline">
            <a:extLst>
              <a:ext uri="{FF2B5EF4-FFF2-40B4-BE49-F238E27FC236}">
                <a16:creationId xmlns:a16="http://schemas.microsoft.com/office/drawing/2014/main" id="{42D4BAE3-F38F-4CA0-ABAC-E95B4E130EEF}"/>
              </a:ext>
            </a:extLst>
          </p:cNvPr>
          <p:cNvPicPr>
            <a:picLocks noChangeAspect="1"/>
          </p:cNvPicPr>
          <p:nvPr/>
        </p:nvPicPr>
        <p:blipFill>
          <a:blip r:embed="rId27">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flipV="1">
            <a:off x="4677936" y="884322"/>
            <a:ext cx="690625" cy="690625"/>
          </a:xfrm>
          <a:prstGeom prst="rect">
            <a:avLst/>
          </a:prstGeom>
        </p:spPr>
      </p:pic>
      <p:pic>
        <p:nvPicPr>
          <p:cNvPr id="28" name="Graphic 27">
            <a:extLst>
              <a:ext uri="{FF2B5EF4-FFF2-40B4-BE49-F238E27FC236}">
                <a16:creationId xmlns:a16="http://schemas.microsoft.com/office/drawing/2014/main" id="{7EA6FCE9-F233-40FA-B5A8-CFA463687B33}"/>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651850" y="352258"/>
            <a:ext cx="7182675" cy="1566147"/>
          </a:xfrm>
          <a:prstGeom prst="rect">
            <a:avLst/>
          </a:prstGeom>
        </p:spPr>
      </p:pic>
    </p:spTree>
    <p:extLst>
      <p:ext uri="{BB962C8B-B14F-4D97-AF65-F5344CB8AC3E}">
        <p14:creationId xmlns:p14="http://schemas.microsoft.com/office/powerpoint/2010/main" val="876874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3124"/>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D6066AD-7FAE-0A49-9C63-9EDBB828D4D2}"/>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r="-198"/>
          <a:stretch/>
        </p:blipFill>
        <p:spPr>
          <a:xfrm>
            <a:off x="23944" y="0"/>
            <a:ext cx="12168056" cy="6858000"/>
          </a:xfrm>
          <a:prstGeom prst="rect">
            <a:avLst/>
          </a:prstGeom>
        </p:spPr>
      </p:pic>
      <p:sp>
        <p:nvSpPr>
          <p:cNvPr id="3" name="Oval 2">
            <a:extLst>
              <a:ext uri="{FF2B5EF4-FFF2-40B4-BE49-F238E27FC236}">
                <a16:creationId xmlns:a16="http://schemas.microsoft.com/office/drawing/2014/main" id="{830D0CD3-8E42-7543-A818-911B32930B40}"/>
              </a:ext>
            </a:extLst>
          </p:cNvPr>
          <p:cNvSpPr/>
          <p:nvPr/>
        </p:nvSpPr>
        <p:spPr>
          <a:xfrm>
            <a:off x="5571046" y="165296"/>
            <a:ext cx="6597010" cy="6527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ckwell"/>
              <a:ea typeface="+mn-ea"/>
              <a:cs typeface="+mn-cs"/>
            </a:endParaRPr>
          </a:p>
        </p:txBody>
      </p:sp>
      <p:sp>
        <p:nvSpPr>
          <p:cNvPr id="7" name="TextBox 6">
            <a:extLst>
              <a:ext uri="{FF2B5EF4-FFF2-40B4-BE49-F238E27FC236}">
                <a16:creationId xmlns:a16="http://schemas.microsoft.com/office/drawing/2014/main" id="{AE037931-9C91-2D46-9F24-10C29F9ECF0D}"/>
              </a:ext>
            </a:extLst>
          </p:cNvPr>
          <p:cNvSpPr txBox="1"/>
          <p:nvPr/>
        </p:nvSpPr>
        <p:spPr>
          <a:xfrm>
            <a:off x="6288129" y="1097280"/>
            <a:ext cx="5162843" cy="5109091"/>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“I cannot adequately express how much the Maryland Food Bank has helped. The need has increased in our community, and we would not have been able to sustain a weekly opening, and deliveries, if MFB wasn’t willing to continue delivering to us even though schools were closed throughout the summer.” </a:t>
            </a:r>
          </a:p>
          <a:p>
            <a:pPr algn="ctr"/>
            <a:r>
              <a:rPr lang="en-US" sz="1400" i="1" dirty="0">
                <a:latin typeface="Calibri" panose="020F0502020204030204" pitchFamily="34" charset="0"/>
                <a:cs typeface="Calibri" panose="020F0502020204030204" pitchFamily="34" charset="0"/>
              </a:rPr>
              <a:t>Administrator, Pocomoke Elementary School</a:t>
            </a:r>
            <a:br>
              <a:rPr lang="en-US" sz="1400" i="1" dirty="0">
                <a:latin typeface="Calibri" panose="020F0502020204030204" pitchFamily="34" charset="0"/>
                <a:cs typeface="Calibri" panose="020F0502020204030204" pitchFamily="34" charset="0"/>
              </a:rPr>
            </a:br>
            <a:r>
              <a:rPr lang="en-US" sz="1400" i="1" dirty="0">
                <a:latin typeface="Calibri" panose="020F0502020204030204" pitchFamily="34" charset="0"/>
                <a:cs typeface="Calibri" panose="020F0502020204030204" pitchFamily="34" charset="0"/>
              </a:rPr>
              <a:t>Pocomoke City, MD</a:t>
            </a:r>
            <a:endParaRPr lang="en-US" b="1" dirty="0">
              <a:latin typeface="Calibri" panose="020F0502020204030204" pitchFamily="34" charset="0"/>
              <a:cs typeface="Calibri" panose="020F0502020204030204" pitchFamily="34" charset="0"/>
            </a:endParaRPr>
          </a:p>
          <a:p>
            <a:pPr algn="ctr"/>
            <a:endParaRPr lang="en-US" b="1" dirty="0">
              <a:latin typeface="Calibri" panose="020F0502020204030204" pitchFamily="34" charset="0"/>
              <a:cs typeface="Calibri" panose="020F0502020204030204" pitchFamily="34" charset="0"/>
            </a:endParaRPr>
          </a:p>
          <a:p>
            <a:pPr algn="ctr"/>
            <a:endParaRPr lang="en-US" b="1" dirty="0">
              <a:latin typeface="Calibri" panose="020F0502020204030204" pitchFamily="34" charset="0"/>
              <a:cs typeface="Calibri" panose="020F0502020204030204" pitchFamily="34" charset="0"/>
            </a:endParaRPr>
          </a:p>
          <a:p>
            <a:pPr marL="0" marR="0" algn="ctr">
              <a:spcBef>
                <a:spcPts val="0"/>
              </a:spcBef>
              <a:spcAft>
                <a:spcPts val="0"/>
              </a:spcAft>
            </a:pP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company I worked for closed last year, and while I have been able to find part-time work, it’s not enough to cover my rent, my bills, and be able to get food at the grocery store. I honestly don’t know how my daughter and I would get by…”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b="1" dirty="0">
              <a:latin typeface="Calibri" panose="020F0502020204030204" pitchFamily="34" charset="0"/>
              <a:cs typeface="Calibri" panose="020F0502020204030204" pitchFamily="34" charset="0"/>
            </a:endParaRPr>
          </a:p>
          <a:p>
            <a:pPr algn="ctr"/>
            <a:r>
              <a:rPr lang="en-US" sz="1400" i="1" dirty="0">
                <a:solidFill>
                  <a:srgbClr val="2B2F45"/>
                </a:solidFill>
                <a:effectLst/>
                <a:latin typeface="+mj-lt"/>
              </a:rPr>
              <a:t>Anne, food pantry recipient</a:t>
            </a:r>
          </a:p>
          <a:p>
            <a:pPr algn="ctr"/>
            <a:r>
              <a:rPr lang="en-US" sz="1400" i="1" dirty="0">
                <a:solidFill>
                  <a:srgbClr val="2B2F45"/>
                </a:solidFill>
                <a:latin typeface="+mj-lt"/>
                <a:cs typeface="Calibri" panose="020F0502020204030204" pitchFamily="34" charset="0"/>
              </a:rPr>
              <a:t>Under-employed Mother</a:t>
            </a:r>
            <a:endParaRPr lang="en-US" sz="1400" i="1" dirty="0">
              <a:latin typeface="+mj-lt"/>
              <a:cs typeface="Calibri" panose="020F0502020204030204" pitchFamily="34" charset="0"/>
            </a:endParaRPr>
          </a:p>
        </p:txBody>
      </p:sp>
      <p:cxnSp>
        <p:nvCxnSpPr>
          <p:cNvPr id="13" name="Google Shape;15;p1">
            <a:extLst>
              <a:ext uri="{FF2B5EF4-FFF2-40B4-BE49-F238E27FC236}">
                <a16:creationId xmlns:a16="http://schemas.microsoft.com/office/drawing/2014/main" id="{BD662997-C7BA-4240-B6E9-6ADEA8F8223C}"/>
              </a:ext>
            </a:extLst>
          </p:cNvPr>
          <p:cNvCxnSpPr>
            <a:cxnSpLocks/>
          </p:cNvCxnSpPr>
          <p:nvPr/>
        </p:nvCxnSpPr>
        <p:spPr>
          <a:xfrm>
            <a:off x="7236053" y="3977772"/>
            <a:ext cx="3196395" cy="0"/>
          </a:xfrm>
          <a:prstGeom prst="straightConnector1">
            <a:avLst/>
          </a:prstGeom>
          <a:noFill/>
          <a:ln w="25400" cap="flat" cmpd="sng">
            <a:solidFill>
              <a:srgbClr val="55BDBA"/>
            </a:solidFill>
            <a:prstDash val="solid"/>
            <a:miter lim="800000"/>
            <a:headEnd type="none" w="sm" len="sm"/>
            <a:tailEnd type="none" w="sm" len="sm"/>
          </a:ln>
        </p:spPr>
      </p:cxnSp>
      <p:pic>
        <p:nvPicPr>
          <p:cNvPr id="4" name="Picture 3" descr="A picture containing person, car&#10;&#10;Description automatically generated">
            <a:extLst>
              <a:ext uri="{FF2B5EF4-FFF2-40B4-BE49-F238E27FC236}">
                <a16:creationId xmlns:a16="http://schemas.microsoft.com/office/drawing/2014/main" id="{A0AB4364-0224-45E9-99E7-397D450288E9}"/>
              </a:ext>
            </a:extLst>
          </p:cNvPr>
          <p:cNvPicPr>
            <a:picLocks noChangeAspect="1"/>
          </p:cNvPicPr>
          <p:nvPr/>
        </p:nvPicPr>
        <p:blipFill rotWithShape="1">
          <a:blip r:embed="rId3">
            <a:extLst>
              <a:ext uri="{28A0092B-C50C-407E-A947-70E740481C1C}">
                <a14:useLocalDpi xmlns:a14="http://schemas.microsoft.com/office/drawing/2010/main" val="0"/>
              </a:ext>
            </a:extLst>
          </a:blip>
          <a:srcRect t="12149" r="5923" b="3569"/>
          <a:stretch/>
        </p:blipFill>
        <p:spPr>
          <a:xfrm>
            <a:off x="-37072" y="0"/>
            <a:ext cx="5103342" cy="6858000"/>
          </a:xfrm>
          <a:prstGeom prst="rect">
            <a:avLst/>
          </a:prstGeom>
        </p:spPr>
      </p:pic>
    </p:spTree>
    <p:extLst>
      <p:ext uri="{BB962C8B-B14F-4D97-AF65-F5344CB8AC3E}">
        <p14:creationId xmlns:p14="http://schemas.microsoft.com/office/powerpoint/2010/main" val="3176319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DF60BBB5-6207-A846-8B59-2EAA5B731F3D}"/>
              </a:ext>
            </a:extLst>
          </p:cNvPr>
          <p:cNvGrpSpPr/>
          <p:nvPr/>
        </p:nvGrpSpPr>
        <p:grpSpPr>
          <a:xfrm>
            <a:off x="2164634" y="2472620"/>
            <a:ext cx="7837046" cy="1551716"/>
            <a:chOff x="1969931" y="2472620"/>
            <a:chExt cx="7837046" cy="1551716"/>
          </a:xfrm>
        </p:grpSpPr>
        <p:sp>
          <p:nvSpPr>
            <p:cNvPr id="23" name="TextBox 22">
              <a:extLst>
                <a:ext uri="{FF2B5EF4-FFF2-40B4-BE49-F238E27FC236}">
                  <a16:creationId xmlns:a16="http://schemas.microsoft.com/office/drawing/2014/main" id="{05C3A79D-FB07-9641-80A8-5C8522C206DB}"/>
                </a:ext>
              </a:extLst>
            </p:cNvPr>
            <p:cNvSpPr txBox="1"/>
            <p:nvPr/>
          </p:nvSpPr>
          <p:spPr>
            <a:xfrm>
              <a:off x="2394904" y="2596466"/>
              <a:ext cx="6759731" cy="1015663"/>
            </a:xfrm>
            <a:prstGeom prst="rect">
              <a:avLst/>
            </a:prstGeom>
            <a:noFill/>
          </p:spPr>
          <p:txBody>
            <a:bodyPr wrap="square" rtlCol="0">
              <a:spAutoFit/>
            </a:bodyPr>
            <a:lstStyle/>
            <a:p>
              <a:pPr algn="ctr"/>
              <a:r>
                <a:rPr lang="en-US" sz="6000" spc="-150" dirty="0">
                  <a:solidFill>
                    <a:srgbClr val="EF3124"/>
                  </a:solidFill>
                  <a:latin typeface="Rockwell Extra Bold" panose="02060603020205020403" pitchFamily="18" charset="77"/>
                  <a:cs typeface="Arial" panose="020B0604020202020204" pitchFamily="34" charset="0"/>
                </a:rPr>
                <a:t> 66,000,000 </a:t>
              </a:r>
            </a:p>
          </p:txBody>
        </p:sp>
        <p:sp>
          <p:nvSpPr>
            <p:cNvPr id="24" name="TextBox 23">
              <a:extLst>
                <a:ext uri="{FF2B5EF4-FFF2-40B4-BE49-F238E27FC236}">
                  <a16:creationId xmlns:a16="http://schemas.microsoft.com/office/drawing/2014/main" id="{172CA30E-EDBC-E641-BC6E-82486CE0ED10}"/>
                </a:ext>
              </a:extLst>
            </p:cNvPr>
            <p:cNvSpPr txBox="1"/>
            <p:nvPr/>
          </p:nvSpPr>
          <p:spPr>
            <a:xfrm>
              <a:off x="3318097" y="3439561"/>
              <a:ext cx="5140714" cy="584775"/>
            </a:xfrm>
            <a:prstGeom prst="rect">
              <a:avLst/>
            </a:prstGeom>
            <a:noFill/>
          </p:spPr>
          <p:txBody>
            <a:bodyPr wrap="square" rtlCol="0">
              <a:spAutoFit/>
            </a:bodyPr>
            <a:lstStyle/>
            <a:p>
              <a:pPr algn="ctr"/>
              <a:r>
                <a:rPr lang="en-US" sz="3200" dirty="0">
                  <a:solidFill>
                    <a:srgbClr val="EF3124"/>
                  </a:solidFill>
                  <a:cs typeface="Arial" panose="020B0604020202020204" pitchFamily="34" charset="0"/>
                </a:rPr>
                <a:t>meals to Marylanders</a:t>
              </a:r>
            </a:p>
          </p:txBody>
        </p:sp>
        <p:sp>
          <p:nvSpPr>
            <p:cNvPr id="28" name="TextBox 27">
              <a:extLst>
                <a:ext uri="{FF2B5EF4-FFF2-40B4-BE49-F238E27FC236}">
                  <a16:creationId xmlns:a16="http://schemas.microsoft.com/office/drawing/2014/main" id="{001E7291-3B09-484A-A1C2-A6B18749FFCE}"/>
                </a:ext>
              </a:extLst>
            </p:cNvPr>
            <p:cNvSpPr txBox="1"/>
            <p:nvPr/>
          </p:nvSpPr>
          <p:spPr>
            <a:xfrm>
              <a:off x="1969931" y="2472620"/>
              <a:ext cx="7837046"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Arial" panose="020B0604020202020204" pitchFamily="34" charset="0"/>
                  <a:cs typeface="Arial" panose="020B0604020202020204" pitchFamily="34" charset="0"/>
                </a:rPr>
                <a:t>MFB DISTRIBUTED ENOUGH FOOD TO PROVIDE</a:t>
              </a:r>
            </a:p>
          </p:txBody>
        </p:sp>
      </p:grpSp>
      <p:pic>
        <p:nvPicPr>
          <p:cNvPr id="60" name="Picture 59" descr="A person standing in a parking lot&#10;&#10;Description automatically generated with medium confidence">
            <a:extLst>
              <a:ext uri="{FF2B5EF4-FFF2-40B4-BE49-F238E27FC236}">
                <a16:creationId xmlns:a16="http://schemas.microsoft.com/office/drawing/2014/main" id="{CC72B7AB-179A-4C40-998B-DAE956FD6AB6}"/>
              </a:ext>
            </a:extLst>
          </p:cNvPr>
          <p:cNvPicPr>
            <a:picLocks noChangeAspect="1"/>
          </p:cNvPicPr>
          <p:nvPr/>
        </p:nvPicPr>
        <p:blipFill rotWithShape="1">
          <a:blip r:embed="rId3">
            <a:extLst>
              <a:ext uri="{28A0092B-C50C-407E-A947-70E740481C1C}">
                <a14:useLocalDpi xmlns:a14="http://schemas.microsoft.com/office/drawing/2010/main" val="0"/>
              </a:ext>
            </a:extLst>
          </a:blip>
          <a:srcRect l="-211" t="9933" r="1181" b="19238"/>
          <a:stretch/>
        </p:blipFill>
        <p:spPr>
          <a:xfrm>
            <a:off x="1764462" y="0"/>
            <a:ext cx="4630866" cy="2210216"/>
          </a:xfrm>
          <a:prstGeom prst="rect">
            <a:avLst/>
          </a:prstGeom>
          <a:ln>
            <a:noFill/>
          </a:ln>
        </p:spPr>
      </p:pic>
      <p:sp>
        <p:nvSpPr>
          <p:cNvPr id="3" name="Rectangle 2">
            <a:extLst>
              <a:ext uri="{FF2B5EF4-FFF2-40B4-BE49-F238E27FC236}">
                <a16:creationId xmlns:a16="http://schemas.microsoft.com/office/drawing/2014/main" id="{0459D34E-15F1-A143-8DF9-CF399F3DBE32}"/>
              </a:ext>
            </a:extLst>
          </p:cNvPr>
          <p:cNvSpPr/>
          <p:nvPr/>
        </p:nvSpPr>
        <p:spPr>
          <a:xfrm>
            <a:off x="6372508" y="-553"/>
            <a:ext cx="3980829" cy="2206433"/>
          </a:xfrm>
          <a:prstGeom prst="rect">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0" name="Google Shape;153;p21">
            <a:extLst>
              <a:ext uri="{FF2B5EF4-FFF2-40B4-BE49-F238E27FC236}">
                <a16:creationId xmlns:a16="http://schemas.microsoft.com/office/drawing/2014/main" id="{FB197720-556A-A948-8F7F-051D5D298261}"/>
              </a:ext>
            </a:extLst>
          </p:cNvPr>
          <p:cNvSpPr txBox="1">
            <a:spLocks/>
          </p:cNvSpPr>
          <p:nvPr/>
        </p:nvSpPr>
        <p:spPr>
          <a:xfrm>
            <a:off x="6395328" y="569497"/>
            <a:ext cx="3763067" cy="596799"/>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lgn="ctr">
              <a:lnSpc>
                <a:spcPct val="100000"/>
              </a:lnSpc>
              <a:spcBef>
                <a:spcPts val="0"/>
              </a:spcBef>
              <a:buSzPts val="3200"/>
              <a:buNone/>
            </a:pPr>
            <a:r>
              <a:rPr lang="en-US" sz="2800" b="1" dirty="0">
                <a:solidFill>
                  <a:schemeClr val="bg1"/>
                </a:solidFill>
                <a:latin typeface="Arial" panose="020B0604020202020204" pitchFamily="34" charset="0"/>
                <a:cs typeface="Arial" panose="020B0604020202020204" pitchFamily="34" charset="0"/>
              </a:rPr>
              <a:t>MFB’s COVID-19 RESPONSE</a:t>
            </a:r>
          </a:p>
        </p:txBody>
      </p:sp>
      <p:sp>
        <p:nvSpPr>
          <p:cNvPr id="12" name="Google Shape;153;p21">
            <a:extLst>
              <a:ext uri="{FF2B5EF4-FFF2-40B4-BE49-F238E27FC236}">
                <a16:creationId xmlns:a16="http://schemas.microsoft.com/office/drawing/2014/main" id="{7BBFA51D-094F-D840-AC10-277169590393}"/>
              </a:ext>
            </a:extLst>
          </p:cNvPr>
          <p:cNvSpPr txBox="1">
            <a:spLocks/>
          </p:cNvSpPr>
          <p:nvPr/>
        </p:nvSpPr>
        <p:spPr>
          <a:xfrm>
            <a:off x="6300479" y="1501563"/>
            <a:ext cx="4076700" cy="597585"/>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lgn="ctr">
              <a:lnSpc>
                <a:spcPct val="90000"/>
              </a:lnSpc>
              <a:spcBef>
                <a:spcPts val="0"/>
              </a:spcBef>
              <a:buSzPts val="3200"/>
              <a:buNone/>
            </a:pPr>
            <a:r>
              <a:rPr lang="en-US" sz="1500" spc="300" dirty="0">
                <a:solidFill>
                  <a:schemeClr val="bg1"/>
                </a:solidFill>
                <a:latin typeface="Arial" panose="020B0604020202020204" pitchFamily="34" charset="0"/>
                <a:cs typeface="Arial" panose="020B0604020202020204" pitchFamily="34" charset="0"/>
              </a:rPr>
              <a:t>MARCH 2020 – JUNE 2021</a:t>
            </a:r>
          </a:p>
        </p:txBody>
      </p:sp>
      <p:grpSp>
        <p:nvGrpSpPr>
          <p:cNvPr id="78" name="Group 77">
            <a:extLst>
              <a:ext uri="{FF2B5EF4-FFF2-40B4-BE49-F238E27FC236}">
                <a16:creationId xmlns:a16="http://schemas.microsoft.com/office/drawing/2014/main" id="{70064044-1086-E64D-9DC9-56BA92B617F3}"/>
              </a:ext>
            </a:extLst>
          </p:cNvPr>
          <p:cNvGrpSpPr/>
          <p:nvPr/>
        </p:nvGrpSpPr>
        <p:grpSpPr>
          <a:xfrm>
            <a:off x="209304" y="4231483"/>
            <a:ext cx="11747706" cy="2328108"/>
            <a:chOff x="209304" y="4231483"/>
            <a:chExt cx="11747706" cy="2328108"/>
          </a:xfrm>
        </p:grpSpPr>
        <p:grpSp>
          <p:nvGrpSpPr>
            <p:cNvPr id="32" name="Group 31">
              <a:extLst>
                <a:ext uri="{FF2B5EF4-FFF2-40B4-BE49-F238E27FC236}">
                  <a16:creationId xmlns:a16="http://schemas.microsoft.com/office/drawing/2014/main" id="{5F15A331-0904-3242-BDFD-95053FC2E170}"/>
                </a:ext>
              </a:extLst>
            </p:cNvPr>
            <p:cNvGrpSpPr/>
            <p:nvPr/>
          </p:nvGrpSpPr>
          <p:grpSpPr>
            <a:xfrm>
              <a:off x="209304" y="4231483"/>
              <a:ext cx="2301074" cy="2323460"/>
              <a:chOff x="6107" y="4529026"/>
              <a:chExt cx="2301074" cy="2323460"/>
            </a:xfrm>
          </p:grpSpPr>
          <p:sp>
            <p:nvSpPr>
              <p:cNvPr id="2" name="Rectangle 1">
                <a:extLst>
                  <a:ext uri="{FF2B5EF4-FFF2-40B4-BE49-F238E27FC236}">
                    <a16:creationId xmlns:a16="http://schemas.microsoft.com/office/drawing/2014/main" id="{476512F6-DC38-664D-9831-7A148ED56F47}"/>
                  </a:ext>
                </a:extLst>
              </p:cNvPr>
              <p:cNvSpPr/>
              <p:nvPr/>
            </p:nvSpPr>
            <p:spPr>
              <a:xfrm>
                <a:off x="21275" y="4529026"/>
                <a:ext cx="2270739" cy="2323460"/>
              </a:xfrm>
              <a:prstGeom prst="rect">
                <a:avLst/>
              </a:prstGeom>
              <a:solidFill>
                <a:srgbClr val="55B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8" name="TextBox 17">
                <a:extLst>
                  <a:ext uri="{FF2B5EF4-FFF2-40B4-BE49-F238E27FC236}">
                    <a16:creationId xmlns:a16="http://schemas.microsoft.com/office/drawing/2014/main" id="{6BD428BA-91CC-1346-8A81-9BC911590D95}"/>
                  </a:ext>
                </a:extLst>
              </p:cNvPr>
              <p:cNvSpPr txBox="1"/>
              <p:nvPr/>
            </p:nvSpPr>
            <p:spPr>
              <a:xfrm>
                <a:off x="61154" y="5880160"/>
                <a:ext cx="2190981" cy="553998"/>
              </a:xfrm>
              <a:prstGeom prst="rect">
                <a:avLst/>
              </a:prstGeom>
              <a:noFill/>
            </p:spPr>
            <p:txBody>
              <a:bodyPr wrap="square" rtlCol="0">
                <a:spAutoFit/>
              </a:bodyPr>
              <a:lstStyle/>
              <a:p>
                <a:pPr algn="ctr"/>
                <a:r>
                  <a:rPr lang="en-US" sz="3000" dirty="0">
                    <a:solidFill>
                      <a:schemeClr val="bg1"/>
                    </a:solidFill>
                    <a:latin typeface="Rockwell Extra Bold" panose="02060603020205020403" pitchFamily="18" charset="77"/>
                    <a:cs typeface="Arial" panose="020B0604020202020204" pitchFamily="34" charset="0"/>
                  </a:rPr>
                  <a:t>418%</a:t>
                </a:r>
              </a:p>
            </p:txBody>
          </p:sp>
          <p:sp>
            <p:nvSpPr>
              <p:cNvPr id="15" name="TextBox 14">
                <a:extLst>
                  <a:ext uri="{FF2B5EF4-FFF2-40B4-BE49-F238E27FC236}">
                    <a16:creationId xmlns:a16="http://schemas.microsoft.com/office/drawing/2014/main" id="{44BC0594-E7C2-B946-918B-B380EA9786C8}"/>
                  </a:ext>
                </a:extLst>
              </p:cNvPr>
              <p:cNvSpPr txBox="1"/>
              <p:nvPr/>
            </p:nvSpPr>
            <p:spPr>
              <a:xfrm>
                <a:off x="61154" y="4834466"/>
                <a:ext cx="2190981" cy="707886"/>
              </a:xfrm>
              <a:prstGeom prst="rect">
                <a:avLst/>
              </a:prstGeom>
              <a:noFill/>
            </p:spPr>
            <p:txBody>
              <a:bodyPr wrap="square" rtlCol="0">
                <a:spAutoFit/>
              </a:bodyPr>
              <a:lstStyle/>
              <a:p>
                <a:pPr algn="ctr"/>
                <a:r>
                  <a:rPr lang="en-US" sz="4000" dirty="0">
                    <a:solidFill>
                      <a:schemeClr val="bg1"/>
                    </a:solidFill>
                    <a:latin typeface="Rockwell Extra Bold" panose="02060603020205020403" pitchFamily="18" charset="77"/>
                    <a:cs typeface="Arial" panose="020B0604020202020204" pitchFamily="34" charset="0"/>
                  </a:rPr>
                  <a:t>$36M</a:t>
                </a:r>
              </a:p>
            </p:txBody>
          </p:sp>
          <p:sp>
            <p:nvSpPr>
              <p:cNvPr id="16" name="TextBox 15">
                <a:extLst>
                  <a:ext uri="{FF2B5EF4-FFF2-40B4-BE49-F238E27FC236}">
                    <a16:creationId xmlns:a16="http://schemas.microsoft.com/office/drawing/2014/main" id="{7DCE3511-B3C7-574E-BEAB-C196C22889CD}"/>
                  </a:ext>
                </a:extLst>
              </p:cNvPr>
              <p:cNvSpPr txBox="1"/>
              <p:nvPr/>
            </p:nvSpPr>
            <p:spPr>
              <a:xfrm>
                <a:off x="273692" y="5447050"/>
                <a:ext cx="1765905"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on food</a:t>
                </a:r>
              </a:p>
            </p:txBody>
          </p:sp>
          <p:cxnSp>
            <p:nvCxnSpPr>
              <p:cNvPr id="17" name="Straight Connector 16">
                <a:extLst>
                  <a:ext uri="{FF2B5EF4-FFF2-40B4-BE49-F238E27FC236}">
                    <a16:creationId xmlns:a16="http://schemas.microsoft.com/office/drawing/2014/main" id="{F42A0D9B-65C9-A947-B765-FF6ACFE51CFE}"/>
                  </a:ext>
                </a:extLst>
              </p:cNvPr>
              <p:cNvCxnSpPr>
                <a:cxnSpLocks/>
              </p:cNvCxnSpPr>
              <p:nvPr/>
            </p:nvCxnSpPr>
            <p:spPr>
              <a:xfrm flipH="1">
                <a:off x="594215" y="5861736"/>
                <a:ext cx="112485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4DE5E3-414F-884D-904B-E401641258B3}"/>
                  </a:ext>
                </a:extLst>
              </p:cNvPr>
              <p:cNvSpPr txBox="1"/>
              <p:nvPr/>
            </p:nvSpPr>
            <p:spPr>
              <a:xfrm>
                <a:off x="6107" y="6289926"/>
                <a:ext cx="2301074" cy="307777"/>
              </a:xfrm>
              <a:prstGeom prst="rect">
                <a:avLst/>
              </a:prstGeom>
              <a:noFill/>
            </p:spPr>
            <p:txBody>
              <a:bodyPr wrap="square" rtlCol="0">
                <a:spAutoFit/>
              </a:bodyPr>
              <a:lstStyle/>
              <a:p>
                <a:pPr algn="ctr"/>
                <a:r>
                  <a:rPr lang="en-US" sz="1400" dirty="0">
                    <a:solidFill>
                      <a:schemeClr val="bg1"/>
                    </a:solidFill>
                    <a:cs typeface="Arial" panose="020B0604020202020204" pitchFamily="34" charset="0"/>
                  </a:rPr>
                  <a:t>increase over prior year</a:t>
                </a:r>
              </a:p>
            </p:txBody>
          </p:sp>
          <p:sp>
            <p:nvSpPr>
              <p:cNvPr id="57" name="TextBox 56">
                <a:extLst>
                  <a:ext uri="{FF2B5EF4-FFF2-40B4-BE49-F238E27FC236}">
                    <a16:creationId xmlns:a16="http://schemas.microsoft.com/office/drawing/2014/main" id="{7AE61E2B-F878-5649-94C6-389338E0D4AA}"/>
                  </a:ext>
                </a:extLst>
              </p:cNvPr>
              <p:cNvSpPr txBox="1"/>
              <p:nvPr/>
            </p:nvSpPr>
            <p:spPr>
              <a:xfrm>
                <a:off x="273692" y="4641506"/>
                <a:ext cx="1765905"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MFB spent</a:t>
                </a:r>
              </a:p>
            </p:txBody>
          </p:sp>
        </p:grpSp>
        <p:grpSp>
          <p:nvGrpSpPr>
            <p:cNvPr id="30" name="Group 29">
              <a:extLst>
                <a:ext uri="{FF2B5EF4-FFF2-40B4-BE49-F238E27FC236}">
                  <a16:creationId xmlns:a16="http://schemas.microsoft.com/office/drawing/2014/main" id="{1AB92DA3-8E6E-2441-A79A-07C1B0727B97}"/>
                </a:ext>
              </a:extLst>
            </p:cNvPr>
            <p:cNvGrpSpPr/>
            <p:nvPr/>
          </p:nvGrpSpPr>
          <p:grpSpPr>
            <a:xfrm>
              <a:off x="2542209" y="4231483"/>
              <a:ext cx="2393673" cy="2328108"/>
              <a:chOff x="2313144" y="4529026"/>
              <a:chExt cx="2393673" cy="2328108"/>
            </a:xfrm>
          </p:grpSpPr>
          <p:sp>
            <p:nvSpPr>
              <p:cNvPr id="8" name="Rectangle 7">
                <a:extLst>
                  <a:ext uri="{FF2B5EF4-FFF2-40B4-BE49-F238E27FC236}">
                    <a16:creationId xmlns:a16="http://schemas.microsoft.com/office/drawing/2014/main" id="{F19B411B-554C-0947-B8FF-A5161B595F96}"/>
                  </a:ext>
                </a:extLst>
              </p:cNvPr>
              <p:cNvSpPr/>
              <p:nvPr/>
            </p:nvSpPr>
            <p:spPr>
              <a:xfrm>
                <a:off x="2378635" y="4529026"/>
                <a:ext cx="2270739" cy="2328108"/>
              </a:xfrm>
              <a:prstGeom prst="rect">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39" name="TextBox 38">
                <a:extLst>
                  <a:ext uri="{FF2B5EF4-FFF2-40B4-BE49-F238E27FC236}">
                    <a16:creationId xmlns:a16="http://schemas.microsoft.com/office/drawing/2014/main" id="{4C033AA2-ED57-8E49-86A0-6F7BCD16B534}"/>
                  </a:ext>
                </a:extLst>
              </p:cNvPr>
              <p:cNvSpPr txBox="1"/>
              <p:nvPr/>
            </p:nvSpPr>
            <p:spPr>
              <a:xfrm>
                <a:off x="2313144" y="4865243"/>
                <a:ext cx="2393673" cy="707886"/>
              </a:xfrm>
              <a:prstGeom prst="rect">
                <a:avLst/>
              </a:prstGeom>
              <a:noFill/>
            </p:spPr>
            <p:txBody>
              <a:bodyPr wrap="square" rtlCol="0">
                <a:spAutoFit/>
              </a:bodyPr>
              <a:lstStyle/>
              <a:p>
                <a:pPr algn="ctr"/>
                <a:r>
                  <a:rPr lang="en-US" sz="4000" spc="-150" dirty="0">
                    <a:solidFill>
                      <a:schemeClr val="bg1"/>
                    </a:solidFill>
                    <a:latin typeface="Rockwell Extra Bold" panose="02060603020205020403" pitchFamily="18" charset="77"/>
                    <a:cs typeface="Arial" panose="020B0604020202020204" pitchFamily="34" charset="0"/>
                  </a:rPr>
                  <a:t>714,000</a:t>
                </a:r>
              </a:p>
            </p:txBody>
          </p:sp>
          <p:sp>
            <p:nvSpPr>
              <p:cNvPr id="40" name="TextBox 39">
                <a:extLst>
                  <a:ext uri="{FF2B5EF4-FFF2-40B4-BE49-F238E27FC236}">
                    <a16:creationId xmlns:a16="http://schemas.microsoft.com/office/drawing/2014/main" id="{C92EEE2D-C0CE-BF45-9783-97238BF3A34E}"/>
                  </a:ext>
                </a:extLst>
              </p:cNvPr>
              <p:cNvSpPr txBox="1"/>
              <p:nvPr/>
            </p:nvSpPr>
            <p:spPr>
              <a:xfrm>
                <a:off x="2425354" y="5531718"/>
                <a:ext cx="2029326" cy="584775"/>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Grab &amp; Go meals</a:t>
                </a:r>
                <a:br>
                  <a:rPr lang="en-US" sz="1600" dirty="0">
                    <a:solidFill>
                      <a:schemeClr val="bg1"/>
                    </a:solidFill>
                    <a:cs typeface="Arial" panose="020B0604020202020204" pitchFamily="34" charset="0"/>
                  </a:rPr>
                </a:br>
                <a:r>
                  <a:rPr lang="en-US" sz="1600" dirty="0">
                    <a:solidFill>
                      <a:schemeClr val="bg1"/>
                    </a:solidFill>
                    <a:cs typeface="Arial" panose="020B0604020202020204" pitchFamily="34" charset="0"/>
                  </a:rPr>
                  <a:t>to school children</a:t>
                </a:r>
              </a:p>
            </p:txBody>
          </p:sp>
        </p:grpSp>
        <p:grpSp>
          <p:nvGrpSpPr>
            <p:cNvPr id="27" name="Group 26">
              <a:extLst>
                <a:ext uri="{FF2B5EF4-FFF2-40B4-BE49-F238E27FC236}">
                  <a16:creationId xmlns:a16="http://schemas.microsoft.com/office/drawing/2014/main" id="{56E4E599-A421-B746-A9D6-775C21552C40}"/>
                </a:ext>
              </a:extLst>
            </p:cNvPr>
            <p:cNvGrpSpPr/>
            <p:nvPr/>
          </p:nvGrpSpPr>
          <p:grpSpPr>
            <a:xfrm>
              <a:off x="7102408" y="4231483"/>
              <a:ext cx="2670664" cy="2328108"/>
              <a:chOff x="6910896" y="4529026"/>
              <a:chExt cx="2670664" cy="2328108"/>
            </a:xfrm>
          </p:grpSpPr>
          <p:sp>
            <p:nvSpPr>
              <p:cNvPr id="50" name="Rectangle 49">
                <a:extLst>
                  <a:ext uri="{FF2B5EF4-FFF2-40B4-BE49-F238E27FC236}">
                    <a16:creationId xmlns:a16="http://schemas.microsoft.com/office/drawing/2014/main" id="{EBDA0B63-E1E5-8043-8EB7-E0F3050009A5}"/>
                  </a:ext>
                </a:extLst>
              </p:cNvPr>
              <p:cNvSpPr/>
              <p:nvPr/>
            </p:nvSpPr>
            <p:spPr>
              <a:xfrm>
                <a:off x="7139504" y="4529026"/>
                <a:ext cx="2270739" cy="2328108"/>
              </a:xfrm>
              <a:prstGeom prst="rect">
                <a:avLst/>
              </a:prstGeom>
              <a:solidFill>
                <a:srgbClr val="FDC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41" name="TextBox 40">
                <a:extLst>
                  <a:ext uri="{FF2B5EF4-FFF2-40B4-BE49-F238E27FC236}">
                    <a16:creationId xmlns:a16="http://schemas.microsoft.com/office/drawing/2014/main" id="{834E71CC-49B1-3D46-88AD-07971AB32F0B}"/>
                  </a:ext>
                </a:extLst>
              </p:cNvPr>
              <p:cNvSpPr txBox="1"/>
              <p:nvPr/>
            </p:nvSpPr>
            <p:spPr>
              <a:xfrm>
                <a:off x="6910896" y="4829431"/>
                <a:ext cx="2670664" cy="723275"/>
              </a:xfrm>
              <a:prstGeom prst="rect">
                <a:avLst/>
              </a:prstGeom>
              <a:noFill/>
            </p:spPr>
            <p:txBody>
              <a:bodyPr wrap="square" rtlCol="0">
                <a:spAutoFit/>
              </a:bodyPr>
              <a:lstStyle/>
              <a:p>
                <a:pPr algn="ctr"/>
                <a:r>
                  <a:rPr lang="en-US" sz="4000" spc="-150" dirty="0">
                    <a:solidFill>
                      <a:schemeClr val="bg1"/>
                    </a:solidFill>
                    <a:latin typeface="Rockwell Extra Bold" panose="02060603020205020403" pitchFamily="18" charset="77"/>
                    <a:cs typeface="Arial" panose="020B0604020202020204" pitchFamily="34" charset="0"/>
                  </a:rPr>
                  <a:t>449,000</a:t>
                </a:r>
                <a:r>
                  <a:rPr lang="en-US" sz="4000" spc="-150" dirty="0">
                    <a:solidFill>
                      <a:schemeClr val="tx1">
                        <a:lumMod val="75000"/>
                        <a:lumOff val="25000"/>
                      </a:schemeClr>
                    </a:solidFill>
                    <a:latin typeface="Rockwell Extra Bold" panose="02060603020205020403" pitchFamily="18" charset="77"/>
                    <a:cs typeface="Arial" panose="020B0604020202020204" pitchFamily="34" charset="0"/>
                  </a:rPr>
                  <a:t> </a:t>
                </a:r>
              </a:p>
            </p:txBody>
          </p:sp>
          <p:sp>
            <p:nvSpPr>
              <p:cNvPr id="42" name="TextBox 41">
                <a:extLst>
                  <a:ext uri="{FF2B5EF4-FFF2-40B4-BE49-F238E27FC236}">
                    <a16:creationId xmlns:a16="http://schemas.microsoft.com/office/drawing/2014/main" id="{2980D648-245E-1345-89C4-20689C3C8552}"/>
                  </a:ext>
                </a:extLst>
              </p:cNvPr>
              <p:cNvSpPr txBox="1"/>
              <p:nvPr/>
            </p:nvSpPr>
            <p:spPr>
              <a:xfrm>
                <a:off x="7304055" y="5546718"/>
                <a:ext cx="1765905"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Back Up Boxes</a:t>
                </a:r>
              </a:p>
            </p:txBody>
          </p:sp>
        </p:grpSp>
        <p:grpSp>
          <p:nvGrpSpPr>
            <p:cNvPr id="26" name="Group 25">
              <a:extLst>
                <a:ext uri="{FF2B5EF4-FFF2-40B4-BE49-F238E27FC236}">
                  <a16:creationId xmlns:a16="http://schemas.microsoft.com/office/drawing/2014/main" id="{4AA11153-39BF-6F4F-A095-9084E4112687}"/>
                </a:ext>
              </a:extLst>
            </p:cNvPr>
            <p:cNvGrpSpPr/>
            <p:nvPr/>
          </p:nvGrpSpPr>
          <p:grpSpPr>
            <a:xfrm>
              <a:off x="2740257" y="4231483"/>
              <a:ext cx="9216753" cy="2328108"/>
              <a:chOff x="2705550" y="4529026"/>
              <a:chExt cx="9216753" cy="2328108"/>
            </a:xfrm>
          </p:grpSpPr>
          <p:sp>
            <p:nvSpPr>
              <p:cNvPr id="51" name="Rectangle 50">
                <a:extLst>
                  <a:ext uri="{FF2B5EF4-FFF2-40B4-BE49-F238E27FC236}">
                    <a16:creationId xmlns:a16="http://schemas.microsoft.com/office/drawing/2014/main" id="{226FF860-9CD1-7C44-BC09-C50C82140ADC}"/>
                  </a:ext>
                </a:extLst>
              </p:cNvPr>
              <p:cNvSpPr/>
              <p:nvPr/>
            </p:nvSpPr>
            <p:spPr>
              <a:xfrm>
                <a:off x="9651564" y="4529026"/>
                <a:ext cx="2270739" cy="2328108"/>
              </a:xfrm>
              <a:prstGeom prst="rect">
                <a:avLst/>
              </a:prstGeom>
              <a:solidFill>
                <a:srgbClr val="F26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54" name="TextBox 53">
                <a:extLst>
                  <a:ext uri="{FF2B5EF4-FFF2-40B4-BE49-F238E27FC236}">
                    <a16:creationId xmlns:a16="http://schemas.microsoft.com/office/drawing/2014/main" id="{B0F7540E-59C5-3549-9214-CDF41AFA8BF0}"/>
                  </a:ext>
                </a:extLst>
              </p:cNvPr>
              <p:cNvSpPr txBox="1"/>
              <p:nvPr/>
            </p:nvSpPr>
            <p:spPr>
              <a:xfrm>
                <a:off x="9691443" y="4834466"/>
                <a:ext cx="2190981" cy="769441"/>
              </a:xfrm>
              <a:prstGeom prst="rect">
                <a:avLst/>
              </a:prstGeom>
              <a:noFill/>
            </p:spPr>
            <p:txBody>
              <a:bodyPr wrap="square" rtlCol="0">
                <a:spAutoFit/>
              </a:bodyPr>
              <a:lstStyle/>
              <a:p>
                <a:pPr algn="ctr"/>
                <a:r>
                  <a:rPr lang="en-US" sz="4000" spc="-150" dirty="0">
                    <a:solidFill>
                      <a:schemeClr val="bg1"/>
                    </a:solidFill>
                    <a:latin typeface="Rockwell Extra Bold" panose="02060603020205020403" pitchFamily="18" charset="77"/>
                    <a:cs typeface="Arial" panose="020B0604020202020204" pitchFamily="34" charset="0"/>
                  </a:rPr>
                  <a:t>80M</a:t>
                </a:r>
                <a:r>
                  <a:rPr lang="en-US" sz="4400" spc="-150" dirty="0">
                    <a:solidFill>
                      <a:schemeClr val="bg1"/>
                    </a:solidFill>
                    <a:latin typeface="Rockwell Extra Bold" panose="02060603020205020403" pitchFamily="18" charset="77"/>
                    <a:cs typeface="Arial" panose="020B0604020202020204" pitchFamily="34" charset="0"/>
                  </a:rPr>
                  <a:t> </a:t>
                </a:r>
              </a:p>
            </p:txBody>
          </p:sp>
          <p:sp>
            <p:nvSpPr>
              <p:cNvPr id="55" name="TextBox 54">
                <a:extLst>
                  <a:ext uri="{FF2B5EF4-FFF2-40B4-BE49-F238E27FC236}">
                    <a16:creationId xmlns:a16="http://schemas.microsoft.com/office/drawing/2014/main" id="{CB00260C-574C-A84B-8599-2112DDF7BE8C}"/>
                  </a:ext>
                </a:extLst>
              </p:cNvPr>
              <p:cNvSpPr txBox="1"/>
              <p:nvPr/>
            </p:nvSpPr>
            <p:spPr>
              <a:xfrm>
                <a:off x="9665182" y="4617741"/>
                <a:ext cx="2136414"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MFB distributed Nearly</a:t>
                </a:r>
              </a:p>
            </p:txBody>
          </p:sp>
          <p:sp>
            <p:nvSpPr>
              <p:cNvPr id="48" name="TextBox 47">
                <a:extLst>
                  <a:ext uri="{FF2B5EF4-FFF2-40B4-BE49-F238E27FC236}">
                    <a16:creationId xmlns:a16="http://schemas.microsoft.com/office/drawing/2014/main" id="{BD00D5FF-0248-0542-90D2-ACFAFD0258A7}"/>
                  </a:ext>
                </a:extLst>
              </p:cNvPr>
              <p:cNvSpPr txBox="1"/>
              <p:nvPr/>
            </p:nvSpPr>
            <p:spPr>
              <a:xfrm>
                <a:off x="2705550" y="4644349"/>
                <a:ext cx="2029326"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MFB distributed Over</a:t>
                </a:r>
              </a:p>
            </p:txBody>
          </p:sp>
          <p:sp>
            <p:nvSpPr>
              <p:cNvPr id="53" name="TextBox 52">
                <a:extLst>
                  <a:ext uri="{FF2B5EF4-FFF2-40B4-BE49-F238E27FC236}">
                    <a16:creationId xmlns:a16="http://schemas.microsoft.com/office/drawing/2014/main" id="{56716598-E700-BE4E-9370-B96B8D1A21EF}"/>
                  </a:ext>
                </a:extLst>
              </p:cNvPr>
              <p:cNvSpPr txBox="1"/>
              <p:nvPr/>
            </p:nvSpPr>
            <p:spPr>
              <a:xfrm>
                <a:off x="5080189" y="4575211"/>
                <a:ext cx="2029326"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MFB held</a:t>
                </a:r>
              </a:p>
            </p:txBody>
          </p:sp>
          <p:sp>
            <p:nvSpPr>
              <p:cNvPr id="56" name="TextBox 55">
                <a:extLst>
                  <a:ext uri="{FF2B5EF4-FFF2-40B4-BE49-F238E27FC236}">
                    <a16:creationId xmlns:a16="http://schemas.microsoft.com/office/drawing/2014/main" id="{7267A6A9-D285-994F-8DCF-673FBFAD4575}"/>
                  </a:ext>
                </a:extLst>
              </p:cNvPr>
              <p:cNvSpPr txBox="1"/>
              <p:nvPr/>
            </p:nvSpPr>
            <p:spPr>
              <a:xfrm>
                <a:off x="7411523" y="4611775"/>
                <a:ext cx="2029326"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MFB distributed Over</a:t>
                </a:r>
              </a:p>
            </p:txBody>
          </p:sp>
        </p:grpSp>
        <p:grpSp>
          <p:nvGrpSpPr>
            <p:cNvPr id="29" name="Group 28">
              <a:extLst>
                <a:ext uri="{FF2B5EF4-FFF2-40B4-BE49-F238E27FC236}">
                  <a16:creationId xmlns:a16="http://schemas.microsoft.com/office/drawing/2014/main" id="{48119760-12A8-6E4C-8B69-A11C3B9D19FB}"/>
                </a:ext>
              </a:extLst>
            </p:cNvPr>
            <p:cNvGrpSpPr/>
            <p:nvPr/>
          </p:nvGrpSpPr>
          <p:grpSpPr>
            <a:xfrm>
              <a:off x="4975761" y="4231483"/>
              <a:ext cx="2270739" cy="2328108"/>
              <a:chOff x="4710950" y="4529026"/>
              <a:chExt cx="2270739" cy="2328108"/>
            </a:xfrm>
          </p:grpSpPr>
          <p:sp>
            <p:nvSpPr>
              <p:cNvPr id="49" name="Rectangle 48">
                <a:extLst>
                  <a:ext uri="{FF2B5EF4-FFF2-40B4-BE49-F238E27FC236}">
                    <a16:creationId xmlns:a16="http://schemas.microsoft.com/office/drawing/2014/main" id="{76A47E50-0F9E-0C4F-833D-D2480640E432}"/>
                  </a:ext>
                </a:extLst>
              </p:cNvPr>
              <p:cNvSpPr/>
              <p:nvPr/>
            </p:nvSpPr>
            <p:spPr>
              <a:xfrm>
                <a:off x="4710950" y="4529026"/>
                <a:ext cx="2270739" cy="2328108"/>
              </a:xfrm>
              <a:prstGeom prst="rect">
                <a:avLst/>
              </a:prstGeom>
              <a:solidFill>
                <a:srgbClr val="95B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43" name="TextBox 42">
                <a:extLst>
                  <a:ext uri="{FF2B5EF4-FFF2-40B4-BE49-F238E27FC236}">
                    <a16:creationId xmlns:a16="http://schemas.microsoft.com/office/drawing/2014/main" id="{2B6530F4-B47F-824D-A034-A039C36802F0}"/>
                  </a:ext>
                </a:extLst>
              </p:cNvPr>
              <p:cNvSpPr txBox="1"/>
              <p:nvPr/>
            </p:nvSpPr>
            <p:spPr>
              <a:xfrm>
                <a:off x="4723756" y="4838832"/>
                <a:ext cx="2190981" cy="707886"/>
              </a:xfrm>
              <a:prstGeom prst="rect">
                <a:avLst/>
              </a:prstGeom>
              <a:noFill/>
            </p:spPr>
            <p:txBody>
              <a:bodyPr wrap="square" rtlCol="0">
                <a:spAutoFit/>
              </a:bodyPr>
              <a:lstStyle/>
              <a:p>
                <a:pPr algn="ctr"/>
                <a:r>
                  <a:rPr lang="en-US" sz="4000" spc="-150" dirty="0">
                    <a:solidFill>
                      <a:schemeClr val="bg1"/>
                    </a:solidFill>
                    <a:latin typeface="Rockwell Extra Bold" panose="02060603020205020403" pitchFamily="18" charset="77"/>
                    <a:cs typeface="Arial" panose="020B0604020202020204" pitchFamily="34" charset="0"/>
                  </a:rPr>
                  <a:t>4,100 </a:t>
                </a:r>
              </a:p>
            </p:txBody>
          </p:sp>
          <p:sp>
            <p:nvSpPr>
              <p:cNvPr id="52" name="TextBox 51">
                <a:extLst>
                  <a:ext uri="{FF2B5EF4-FFF2-40B4-BE49-F238E27FC236}">
                    <a16:creationId xmlns:a16="http://schemas.microsoft.com/office/drawing/2014/main" id="{2C1B2DB8-D89E-3949-9BB4-79E6B7A4BADE}"/>
                  </a:ext>
                </a:extLst>
              </p:cNvPr>
              <p:cNvSpPr txBox="1"/>
              <p:nvPr/>
            </p:nvSpPr>
            <p:spPr>
              <a:xfrm>
                <a:off x="4945503" y="5520596"/>
                <a:ext cx="1765905" cy="584775"/>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Pantry on the Go events</a:t>
                </a:r>
              </a:p>
            </p:txBody>
          </p:sp>
        </p:grpSp>
      </p:grpSp>
      <p:grpSp>
        <p:nvGrpSpPr>
          <p:cNvPr id="76" name="Group 75">
            <a:extLst>
              <a:ext uri="{FF2B5EF4-FFF2-40B4-BE49-F238E27FC236}">
                <a16:creationId xmlns:a16="http://schemas.microsoft.com/office/drawing/2014/main" id="{34EDC407-669A-E14D-9F4A-D3C18CE2CA22}"/>
              </a:ext>
            </a:extLst>
          </p:cNvPr>
          <p:cNvGrpSpPr/>
          <p:nvPr/>
        </p:nvGrpSpPr>
        <p:grpSpPr>
          <a:xfrm>
            <a:off x="1741644" y="2630672"/>
            <a:ext cx="1314793" cy="1600813"/>
            <a:chOff x="1741642" y="2630670"/>
            <a:chExt cx="1314793" cy="1600813"/>
          </a:xfrm>
        </p:grpSpPr>
        <p:cxnSp>
          <p:nvCxnSpPr>
            <p:cNvPr id="63" name="Straight Connector 62">
              <a:extLst>
                <a:ext uri="{FF2B5EF4-FFF2-40B4-BE49-F238E27FC236}">
                  <a16:creationId xmlns:a16="http://schemas.microsoft.com/office/drawing/2014/main" id="{2E035E46-1583-C54C-8717-ECF99CC55F9A}"/>
                </a:ext>
              </a:extLst>
            </p:cNvPr>
            <p:cNvCxnSpPr>
              <a:cxnSpLocks/>
            </p:cNvCxnSpPr>
            <p:nvPr/>
          </p:nvCxnSpPr>
          <p:spPr>
            <a:xfrm flipV="1">
              <a:off x="1746235" y="2630670"/>
              <a:ext cx="0" cy="1600813"/>
            </a:xfrm>
            <a:prstGeom prst="line">
              <a:avLst/>
            </a:prstGeom>
            <a:ln>
              <a:solidFill>
                <a:srgbClr val="EF3124"/>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989E3947-A634-3648-9DD1-DE72A4BB8D90}"/>
                </a:ext>
              </a:extLst>
            </p:cNvPr>
            <p:cNvCxnSpPr>
              <a:cxnSpLocks/>
            </p:cNvCxnSpPr>
            <p:nvPr/>
          </p:nvCxnSpPr>
          <p:spPr>
            <a:xfrm flipH="1" flipV="1">
              <a:off x="1741642" y="2637686"/>
              <a:ext cx="1314793" cy="1"/>
            </a:xfrm>
            <a:prstGeom prst="line">
              <a:avLst/>
            </a:prstGeom>
            <a:ln>
              <a:solidFill>
                <a:srgbClr val="EF3124"/>
              </a:solidFill>
              <a:headEnd type="oval"/>
              <a:tailEnd type="none"/>
            </a:ln>
            <a:effectLst/>
          </p:spPr>
          <p:style>
            <a:lnRef idx="2">
              <a:schemeClr val="accent1"/>
            </a:lnRef>
            <a:fillRef idx="0">
              <a:schemeClr val="accent1"/>
            </a:fillRef>
            <a:effectRef idx="1">
              <a:schemeClr val="accent1"/>
            </a:effectRef>
            <a:fontRef idx="minor">
              <a:schemeClr val="tx1"/>
            </a:fontRef>
          </p:style>
        </p:cxnSp>
      </p:grpSp>
      <p:grpSp>
        <p:nvGrpSpPr>
          <p:cNvPr id="77" name="Group 76">
            <a:extLst>
              <a:ext uri="{FF2B5EF4-FFF2-40B4-BE49-F238E27FC236}">
                <a16:creationId xmlns:a16="http://schemas.microsoft.com/office/drawing/2014/main" id="{015058DC-F469-4346-91B4-B39ABE866EB7}"/>
              </a:ext>
            </a:extLst>
          </p:cNvPr>
          <p:cNvGrpSpPr/>
          <p:nvPr/>
        </p:nvGrpSpPr>
        <p:grpSpPr>
          <a:xfrm>
            <a:off x="9011047" y="2623655"/>
            <a:ext cx="1342305" cy="1607828"/>
            <a:chOff x="8734000" y="2623655"/>
            <a:chExt cx="1342305" cy="1607828"/>
          </a:xfrm>
        </p:grpSpPr>
        <p:cxnSp>
          <p:nvCxnSpPr>
            <p:cNvPr id="67" name="Straight Connector 66">
              <a:extLst>
                <a:ext uri="{FF2B5EF4-FFF2-40B4-BE49-F238E27FC236}">
                  <a16:creationId xmlns:a16="http://schemas.microsoft.com/office/drawing/2014/main" id="{D59D83D9-3E61-9747-971A-3F3DA7877EB6}"/>
                </a:ext>
              </a:extLst>
            </p:cNvPr>
            <p:cNvCxnSpPr>
              <a:cxnSpLocks/>
            </p:cNvCxnSpPr>
            <p:nvPr/>
          </p:nvCxnSpPr>
          <p:spPr>
            <a:xfrm>
              <a:off x="8734000" y="2630670"/>
              <a:ext cx="1342305" cy="0"/>
            </a:xfrm>
            <a:prstGeom prst="line">
              <a:avLst/>
            </a:prstGeom>
            <a:ln>
              <a:solidFill>
                <a:srgbClr val="EF3124"/>
              </a:soli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133DE0B5-953D-C94E-B6A7-20D4D86306FD}"/>
                </a:ext>
              </a:extLst>
            </p:cNvPr>
            <p:cNvCxnSpPr>
              <a:cxnSpLocks/>
            </p:cNvCxnSpPr>
            <p:nvPr/>
          </p:nvCxnSpPr>
          <p:spPr>
            <a:xfrm flipV="1">
              <a:off x="10076305" y="2623655"/>
              <a:ext cx="0" cy="1607828"/>
            </a:xfrm>
            <a:prstGeom prst="line">
              <a:avLst/>
            </a:prstGeom>
            <a:ln>
              <a:solidFill>
                <a:srgbClr val="EF3124"/>
              </a:solidFill>
            </a:ln>
            <a:effectLst/>
          </p:spPr>
          <p:style>
            <a:lnRef idx="2">
              <a:schemeClr val="accent1"/>
            </a:lnRef>
            <a:fillRef idx="0">
              <a:schemeClr val="accent1"/>
            </a:fillRef>
            <a:effectRef idx="1">
              <a:schemeClr val="accent1"/>
            </a:effectRef>
            <a:fontRef idx="minor">
              <a:schemeClr val="tx1"/>
            </a:fontRef>
          </p:style>
        </p:cxnSp>
      </p:grpSp>
      <p:cxnSp>
        <p:nvCxnSpPr>
          <p:cNvPr id="83" name="Straight Connector 82">
            <a:extLst>
              <a:ext uri="{FF2B5EF4-FFF2-40B4-BE49-F238E27FC236}">
                <a16:creationId xmlns:a16="http://schemas.microsoft.com/office/drawing/2014/main" id="{D1FF6F6E-4551-D544-ABD6-E85A9F97CFDF}"/>
              </a:ext>
            </a:extLst>
          </p:cNvPr>
          <p:cNvCxnSpPr>
            <a:cxnSpLocks/>
          </p:cNvCxnSpPr>
          <p:nvPr/>
        </p:nvCxnSpPr>
        <p:spPr>
          <a:xfrm flipH="1">
            <a:off x="7472189" y="1464995"/>
            <a:ext cx="15982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FAA14F7-27A4-4541-995E-54F21FF273ED}"/>
              </a:ext>
            </a:extLst>
          </p:cNvPr>
          <p:cNvSpPr txBox="1"/>
          <p:nvPr/>
        </p:nvSpPr>
        <p:spPr>
          <a:xfrm>
            <a:off x="9999043" y="5179913"/>
            <a:ext cx="1765905"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pounds of food</a:t>
            </a:r>
          </a:p>
        </p:txBody>
      </p:sp>
      <p:cxnSp>
        <p:nvCxnSpPr>
          <p:cNvPr id="45" name="Straight Connector 44">
            <a:extLst>
              <a:ext uri="{FF2B5EF4-FFF2-40B4-BE49-F238E27FC236}">
                <a16:creationId xmlns:a16="http://schemas.microsoft.com/office/drawing/2014/main" id="{FF381D2E-7872-4E77-A34A-07BD8A2113AA}"/>
              </a:ext>
            </a:extLst>
          </p:cNvPr>
          <p:cNvCxnSpPr>
            <a:cxnSpLocks/>
          </p:cNvCxnSpPr>
          <p:nvPr/>
        </p:nvCxnSpPr>
        <p:spPr>
          <a:xfrm flipH="1">
            <a:off x="10270304" y="5597846"/>
            <a:ext cx="112485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BFCD048-2160-4466-BB13-67C191448E25}"/>
              </a:ext>
            </a:extLst>
          </p:cNvPr>
          <p:cNvSpPr txBox="1"/>
          <p:nvPr/>
        </p:nvSpPr>
        <p:spPr>
          <a:xfrm>
            <a:off x="9726151" y="5617397"/>
            <a:ext cx="2190981" cy="553998"/>
          </a:xfrm>
          <a:prstGeom prst="rect">
            <a:avLst/>
          </a:prstGeom>
          <a:noFill/>
        </p:spPr>
        <p:txBody>
          <a:bodyPr wrap="square" rtlCol="0">
            <a:spAutoFit/>
          </a:bodyPr>
          <a:lstStyle/>
          <a:p>
            <a:pPr algn="ctr"/>
            <a:r>
              <a:rPr lang="en-US" sz="3000" dirty="0">
                <a:solidFill>
                  <a:schemeClr val="bg1"/>
                </a:solidFill>
                <a:latin typeface="Rockwell Extra Bold" panose="02060603020205020403" pitchFamily="18" charset="77"/>
                <a:cs typeface="Arial" panose="020B0604020202020204" pitchFamily="34" charset="0"/>
              </a:rPr>
              <a:t>88%</a:t>
            </a:r>
          </a:p>
        </p:txBody>
      </p:sp>
      <p:sp>
        <p:nvSpPr>
          <p:cNvPr id="47" name="TextBox 46">
            <a:extLst>
              <a:ext uri="{FF2B5EF4-FFF2-40B4-BE49-F238E27FC236}">
                <a16:creationId xmlns:a16="http://schemas.microsoft.com/office/drawing/2014/main" id="{E14A9D8D-BF0C-41C3-BB2F-D7A6FF329A92}"/>
              </a:ext>
            </a:extLst>
          </p:cNvPr>
          <p:cNvSpPr txBox="1"/>
          <p:nvPr/>
        </p:nvSpPr>
        <p:spPr>
          <a:xfrm>
            <a:off x="9682197" y="6026249"/>
            <a:ext cx="2301074" cy="307777"/>
          </a:xfrm>
          <a:prstGeom prst="rect">
            <a:avLst/>
          </a:prstGeom>
          <a:noFill/>
        </p:spPr>
        <p:txBody>
          <a:bodyPr wrap="square" rtlCol="0">
            <a:spAutoFit/>
          </a:bodyPr>
          <a:lstStyle/>
          <a:p>
            <a:pPr algn="ctr"/>
            <a:r>
              <a:rPr lang="en-US" sz="1400" dirty="0">
                <a:solidFill>
                  <a:schemeClr val="bg1"/>
                </a:solidFill>
                <a:cs typeface="Arial" panose="020B0604020202020204" pitchFamily="34" charset="0"/>
              </a:rPr>
              <a:t>increase over prior year</a:t>
            </a:r>
          </a:p>
        </p:txBody>
      </p:sp>
      <p:sp>
        <p:nvSpPr>
          <p:cNvPr id="59" name="TextBox 58">
            <a:extLst>
              <a:ext uri="{FF2B5EF4-FFF2-40B4-BE49-F238E27FC236}">
                <a16:creationId xmlns:a16="http://schemas.microsoft.com/office/drawing/2014/main" id="{CF22F2FA-58EF-E24D-B206-D5D5516C16D2}"/>
              </a:ext>
            </a:extLst>
          </p:cNvPr>
          <p:cNvSpPr txBox="1"/>
          <p:nvPr/>
        </p:nvSpPr>
        <p:spPr>
          <a:xfrm>
            <a:off x="5066679" y="4337982"/>
            <a:ext cx="2029326"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MFB held Over</a:t>
            </a:r>
          </a:p>
        </p:txBody>
      </p:sp>
    </p:spTree>
    <p:extLst>
      <p:ext uri="{BB962C8B-B14F-4D97-AF65-F5344CB8AC3E}">
        <p14:creationId xmlns:p14="http://schemas.microsoft.com/office/powerpoint/2010/main" val="3058802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70064044-1086-E64D-9DC9-56BA92B617F3}"/>
              </a:ext>
            </a:extLst>
          </p:cNvPr>
          <p:cNvGrpSpPr/>
          <p:nvPr/>
        </p:nvGrpSpPr>
        <p:grpSpPr>
          <a:xfrm>
            <a:off x="-914680" y="4378769"/>
            <a:ext cx="11446812" cy="2338100"/>
            <a:chOff x="209304" y="4221487"/>
            <a:chExt cx="11778404" cy="2338104"/>
          </a:xfrm>
        </p:grpSpPr>
        <p:grpSp>
          <p:nvGrpSpPr>
            <p:cNvPr id="32" name="Group 31">
              <a:extLst>
                <a:ext uri="{FF2B5EF4-FFF2-40B4-BE49-F238E27FC236}">
                  <a16:creationId xmlns:a16="http://schemas.microsoft.com/office/drawing/2014/main" id="{5F15A331-0904-3242-BDFD-95053FC2E170}"/>
                </a:ext>
              </a:extLst>
            </p:cNvPr>
            <p:cNvGrpSpPr/>
            <p:nvPr/>
          </p:nvGrpSpPr>
          <p:grpSpPr>
            <a:xfrm>
              <a:off x="209304" y="4536923"/>
              <a:ext cx="2301074" cy="1763237"/>
              <a:chOff x="6107" y="4834466"/>
              <a:chExt cx="2301074" cy="1763237"/>
            </a:xfrm>
          </p:grpSpPr>
          <p:sp>
            <p:nvSpPr>
              <p:cNvPr id="18" name="TextBox 17">
                <a:extLst>
                  <a:ext uri="{FF2B5EF4-FFF2-40B4-BE49-F238E27FC236}">
                    <a16:creationId xmlns:a16="http://schemas.microsoft.com/office/drawing/2014/main" id="{6BD428BA-91CC-1346-8A81-9BC911590D95}"/>
                  </a:ext>
                </a:extLst>
              </p:cNvPr>
              <p:cNvSpPr txBox="1"/>
              <p:nvPr/>
            </p:nvSpPr>
            <p:spPr>
              <a:xfrm>
                <a:off x="61154" y="5880160"/>
                <a:ext cx="2190981" cy="553998"/>
              </a:xfrm>
              <a:prstGeom prst="rect">
                <a:avLst/>
              </a:prstGeom>
              <a:noFill/>
            </p:spPr>
            <p:txBody>
              <a:bodyPr wrap="square" rtlCol="0">
                <a:spAutoFit/>
              </a:bodyPr>
              <a:lstStyle/>
              <a:p>
                <a:pPr algn="ctr"/>
                <a:endParaRPr lang="en-US" sz="3000" dirty="0">
                  <a:solidFill>
                    <a:schemeClr val="bg1"/>
                  </a:solidFill>
                  <a:latin typeface="Rockwell Extra Bold" panose="02060603020205020403" pitchFamily="18" charset="77"/>
                  <a:cs typeface="Arial" panose="020B0604020202020204" pitchFamily="34" charset="0"/>
                </a:endParaRPr>
              </a:p>
            </p:txBody>
          </p:sp>
          <p:sp>
            <p:nvSpPr>
              <p:cNvPr id="15" name="TextBox 14">
                <a:extLst>
                  <a:ext uri="{FF2B5EF4-FFF2-40B4-BE49-F238E27FC236}">
                    <a16:creationId xmlns:a16="http://schemas.microsoft.com/office/drawing/2014/main" id="{44BC0594-E7C2-B946-918B-B380EA9786C8}"/>
                  </a:ext>
                </a:extLst>
              </p:cNvPr>
              <p:cNvSpPr txBox="1"/>
              <p:nvPr/>
            </p:nvSpPr>
            <p:spPr>
              <a:xfrm>
                <a:off x="61154" y="4834466"/>
                <a:ext cx="2190981" cy="707886"/>
              </a:xfrm>
              <a:prstGeom prst="rect">
                <a:avLst/>
              </a:prstGeom>
              <a:noFill/>
            </p:spPr>
            <p:txBody>
              <a:bodyPr wrap="square" rtlCol="0">
                <a:spAutoFit/>
              </a:bodyPr>
              <a:lstStyle/>
              <a:p>
                <a:pPr algn="ctr"/>
                <a:endParaRPr lang="en-US" sz="4000" dirty="0">
                  <a:solidFill>
                    <a:schemeClr val="bg1"/>
                  </a:solidFill>
                  <a:latin typeface="Rockwell Extra Bold" panose="02060603020205020403" pitchFamily="18" charset="77"/>
                  <a:cs typeface="Arial" panose="020B0604020202020204" pitchFamily="34" charset="0"/>
                </a:endParaRPr>
              </a:p>
            </p:txBody>
          </p:sp>
          <p:sp>
            <p:nvSpPr>
              <p:cNvPr id="16" name="TextBox 15">
                <a:extLst>
                  <a:ext uri="{FF2B5EF4-FFF2-40B4-BE49-F238E27FC236}">
                    <a16:creationId xmlns:a16="http://schemas.microsoft.com/office/drawing/2014/main" id="{7DCE3511-B3C7-574E-BEAB-C196C22889CD}"/>
                  </a:ext>
                </a:extLst>
              </p:cNvPr>
              <p:cNvSpPr txBox="1"/>
              <p:nvPr/>
            </p:nvSpPr>
            <p:spPr>
              <a:xfrm>
                <a:off x="273692" y="5447050"/>
                <a:ext cx="1765905" cy="338554"/>
              </a:xfrm>
              <a:prstGeom prst="rect">
                <a:avLst/>
              </a:prstGeom>
              <a:noFill/>
            </p:spPr>
            <p:txBody>
              <a:bodyPr wrap="square" rtlCol="0">
                <a:spAutoFit/>
              </a:bodyPr>
              <a:lstStyle/>
              <a:p>
                <a:pPr algn="ctr"/>
                <a:endParaRPr lang="en-US" sz="1600" dirty="0">
                  <a:solidFill>
                    <a:schemeClr val="bg1"/>
                  </a:solidFill>
                  <a:cs typeface="Arial" panose="020B0604020202020204" pitchFamily="34" charset="0"/>
                </a:endParaRPr>
              </a:p>
            </p:txBody>
          </p:sp>
          <p:sp>
            <p:nvSpPr>
              <p:cNvPr id="19" name="TextBox 18">
                <a:extLst>
                  <a:ext uri="{FF2B5EF4-FFF2-40B4-BE49-F238E27FC236}">
                    <a16:creationId xmlns:a16="http://schemas.microsoft.com/office/drawing/2014/main" id="{1B4DE5E3-414F-884D-904B-E401641258B3}"/>
                  </a:ext>
                </a:extLst>
              </p:cNvPr>
              <p:cNvSpPr txBox="1"/>
              <p:nvPr/>
            </p:nvSpPr>
            <p:spPr>
              <a:xfrm>
                <a:off x="6107" y="6289926"/>
                <a:ext cx="2301074" cy="307777"/>
              </a:xfrm>
              <a:prstGeom prst="rect">
                <a:avLst/>
              </a:prstGeom>
              <a:noFill/>
            </p:spPr>
            <p:txBody>
              <a:bodyPr wrap="square" rtlCol="0">
                <a:spAutoFit/>
              </a:bodyPr>
              <a:lstStyle/>
              <a:p>
                <a:pPr algn="ctr"/>
                <a:endParaRPr lang="en-US" sz="1400" dirty="0">
                  <a:solidFill>
                    <a:schemeClr val="bg1"/>
                  </a:solidFill>
                  <a:cs typeface="Arial" panose="020B0604020202020204" pitchFamily="34" charset="0"/>
                </a:endParaRPr>
              </a:p>
            </p:txBody>
          </p:sp>
        </p:grpSp>
        <p:grpSp>
          <p:nvGrpSpPr>
            <p:cNvPr id="30" name="Group 29">
              <a:extLst>
                <a:ext uri="{FF2B5EF4-FFF2-40B4-BE49-F238E27FC236}">
                  <a16:creationId xmlns:a16="http://schemas.microsoft.com/office/drawing/2014/main" id="{1AB92DA3-8E6E-2441-A79A-07C1B0727B97}"/>
                </a:ext>
              </a:extLst>
            </p:cNvPr>
            <p:cNvGrpSpPr/>
            <p:nvPr/>
          </p:nvGrpSpPr>
          <p:grpSpPr>
            <a:xfrm>
              <a:off x="2542209" y="4231483"/>
              <a:ext cx="2393673" cy="2328108"/>
              <a:chOff x="2313144" y="4529026"/>
              <a:chExt cx="2393673" cy="2328108"/>
            </a:xfrm>
          </p:grpSpPr>
          <p:sp>
            <p:nvSpPr>
              <p:cNvPr id="8" name="Rectangle 7">
                <a:extLst>
                  <a:ext uri="{FF2B5EF4-FFF2-40B4-BE49-F238E27FC236}">
                    <a16:creationId xmlns:a16="http://schemas.microsoft.com/office/drawing/2014/main" id="{F19B411B-554C-0947-B8FF-A5161B595F96}"/>
                  </a:ext>
                </a:extLst>
              </p:cNvPr>
              <p:cNvSpPr/>
              <p:nvPr/>
            </p:nvSpPr>
            <p:spPr>
              <a:xfrm>
                <a:off x="2378635" y="4529026"/>
                <a:ext cx="2270739" cy="2328108"/>
              </a:xfrm>
              <a:prstGeom prst="rect">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39" name="TextBox 38">
                <a:extLst>
                  <a:ext uri="{FF2B5EF4-FFF2-40B4-BE49-F238E27FC236}">
                    <a16:creationId xmlns:a16="http://schemas.microsoft.com/office/drawing/2014/main" id="{4C033AA2-ED57-8E49-86A0-6F7BCD16B534}"/>
                  </a:ext>
                </a:extLst>
              </p:cNvPr>
              <p:cNvSpPr txBox="1"/>
              <p:nvPr/>
            </p:nvSpPr>
            <p:spPr>
              <a:xfrm>
                <a:off x="2313144" y="5018087"/>
                <a:ext cx="2393673" cy="707886"/>
              </a:xfrm>
              <a:prstGeom prst="rect">
                <a:avLst/>
              </a:prstGeom>
              <a:noFill/>
            </p:spPr>
            <p:txBody>
              <a:bodyPr wrap="square" rtlCol="0">
                <a:spAutoFit/>
              </a:bodyPr>
              <a:lstStyle/>
              <a:p>
                <a:pPr algn="ctr"/>
                <a:r>
                  <a:rPr lang="en-US" sz="4000" spc="-150" dirty="0">
                    <a:solidFill>
                      <a:schemeClr val="bg1"/>
                    </a:solidFill>
                    <a:latin typeface="Rockwell Extra Bold" panose="02060603020205020403" pitchFamily="18" charset="77"/>
                    <a:cs typeface="Arial" panose="020B0604020202020204" pitchFamily="34" charset="0"/>
                  </a:rPr>
                  <a:t>1.6M</a:t>
                </a:r>
              </a:p>
            </p:txBody>
          </p:sp>
          <p:sp>
            <p:nvSpPr>
              <p:cNvPr id="40" name="TextBox 39">
                <a:extLst>
                  <a:ext uri="{FF2B5EF4-FFF2-40B4-BE49-F238E27FC236}">
                    <a16:creationId xmlns:a16="http://schemas.microsoft.com/office/drawing/2014/main" id="{C92EEE2D-C0CE-BF45-9783-97238BF3A34E}"/>
                  </a:ext>
                </a:extLst>
              </p:cNvPr>
              <p:cNvSpPr txBox="1"/>
              <p:nvPr/>
            </p:nvSpPr>
            <p:spPr>
              <a:xfrm>
                <a:off x="2425354" y="5668880"/>
                <a:ext cx="2029326" cy="830998"/>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Pounds of food</a:t>
                </a:r>
                <a:br>
                  <a:rPr lang="en-US" sz="1600" dirty="0">
                    <a:solidFill>
                      <a:schemeClr val="bg1"/>
                    </a:solidFill>
                    <a:cs typeface="Arial" panose="020B0604020202020204" pitchFamily="34" charset="0"/>
                  </a:rPr>
                </a:br>
                <a:r>
                  <a:rPr lang="en-US" sz="1600" dirty="0">
                    <a:solidFill>
                      <a:schemeClr val="bg1"/>
                    </a:solidFill>
                    <a:cs typeface="Arial" panose="020B0604020202020204" pitchFamily="34" charset="0"/>
                  </a:rPr>
                  <a:t>through School Pantry programming</a:t>
                </a:r>
              </a:p>
            </p:txBody>
          </p:sp>
        </p:grpSp>
        <p:grpSp>
          <p:nvGrpSpPr>
            <p:cNvPr id="27" name="Group 26">
              <a:extLst>
                <a:ext uri="{FF2B5EF4-FFF2-40B4-BE49-F238E27FC236}">
                  <a16:creationId xmlns:a16="http://schemas.microsoft.com/office/drawing/2014/main" id="{56E4E599-A421-B746-A9D6-775C21552C40}"/>
                </a:ext>
              </a:extLst>
            </p:cNvPr>
            <p:cNvGrpSpPr/>
            <p:nvPr/>
          </p:nvGrpSpPr>
          <p:grpSpPr>
            <a:xfrm>
              <a:off x="7102408" y="4231483"/>
              <a:ext cx="2670664" cy="2328108"/>
              <a:chOff x="6910896" y="4529026"/>
              <a:chExt cx="2670664" cy="2328108"/>
            </a:xfrm>
          </p:grpSpPr>
          <p:sp>
            <p:nvSpPr>
              <p:cNvPr id="50" name="Rectangle 49">
                <a:extLst>
                  <a:ext uri="{FF2B5EF4-FFF2-40B4-BE49-F238E27FC236}">
                    <a16:creationId xmlns:a16="http://schemas.microsoft.com/office/drawing/2014/main" id="{EBDA0B63-E1E5-8043-8EB7-E0F3050009A5}"/>
                  </a:ext>
                </a:extLst>
              </p:cNvPr>
              <p:cNvSpPr/>
              <p:nvPr/>
            </p:nvSpPr>
            <p:spPr>
              <a:xfrm>
                <a:off x="7139504" y="4529026"/>
                <a:ext cx="2270739" cy="2328108"/>
              </a:xfrm>
              <a:prstGeom prst="rect">
                <a:avLst/>
              </a:prstGeom>
              <a:solidFill>
                <a:srgbClr val="FDC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41" name="TextBox 40">
                <a:extLst>
                  <a:ext uri="{FF2B5EF4-FFF2-40B4-BE49-F238E27FC236}">
                    <a16:creationId xmlns:a16="http://schemas.microsoft.com/office/drawing/2014/main" id="{834E71CC-49B1-3D46-88AD-07971AB32F0B}"/>
                  </a:ext>
                </a:extLst>
              </p:cNvPr>
              <p:cNvSpPr txBox="1"/>
              <p:nvPr/>
            </p:nvSpPr>
            <p:spPr>
              <a:xfrm>
                <a:off x="6910896" y="5002698"/>
                <a:ext cx="2670664" cy="723275"/>
              </a:xfrm>
              <a:prstGeom prst="rect">
                <a:avLst/>
              </a:prstGeom>
              <a:noFill/>
            </p:spPr>
            <p:txBody>
              <a:bodyPr wrap="square" rtlCol="0">
                <a:spAutoFit/>
              </a:bodyPr>
              <a:lstStyle/>
              <a:p>
                <a:pPr algn="ctr"/>
                <a:r>
                  <a:rPr lang="en-US" sz="4000" spc="-150" dirty="0">
                    <a:solidFill>
                      <a:schemeClr val="bg1"/>
                    </a:solidFill>
                    <a:latin typeface="Rockwell Extra Bold" panose="02060603020205020403" pitchFamily="18" charset="77"/>
                    <a:cs typeface="Arial" panose="020B0604020202020204" pitchFamily="34" charset="0"/>
                  </a:rPr>
                  <a:t>4,300</a:t>
                </a:r>
                <a:r>
                  <a:rPr lang="en-US" sz="4000" spc="-150" dirty="0">
                    <a:solidFill>
                      <a:schemeClr val="tx1">
                        <a:lumMod val="75000"/>
                        <a:lumOff val="25000"/>
                      </a:schemeClr>
                    </a:solidFill>
                    <a:latin typeface="Rockwell Extra Bold" panose="02060603020205020403" pitchFamily="18" charset="77"/>
                    <a:cs typeface="Arial" panose="020B0604020202020204" pitchFamily="34" charset="0"/>
                  </a:rPr>
                  <a:t> </a:t>
                </a:r>
              </a:p>
            </p:txBody>
          </p:sp>
          <p:sp>
            <p:nvSpPr>
              <p:cNvPr id="42" name="TextBox 41">
                <a:extLst>
                  <a:ext uri="{FF2B5EF4-FFF2-40B4-BE49-F238E27FC236}">
                    <a16:creationId xmlns:a16="http://schemas.microsoft.com/office/drawing/2014/main" id="{2980D648-245E-1345-89C4-20689C3C8552}"/>
                  </a:ext>
                </a:extLst>
              </p:cNvPr>
              <p:cNvSpPr txBox="1"/>
              <p:nvPr/>
            </p:nvSpPr>
            <p:spPr>
              <a:xfrm>
                <a:off x="7304055" y="5668880"/>
                <a:ext cx="1765905"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Back Up Boxes</a:t>
                </a:r>
              </a:p>
            </p:txBody>
          </p:sp>
        </p:grpSp>
        <p:grpSp>
          <p:nvGrpSpPr>
            <p:cNvPr id="26" name="Group 25">
              <a:extLst>
                <a:ext uri="{FF2B5EF4-FFF2-40B4-BE49-F238E27FC236}">
                  <a16:creationId xmlns:a16="http://schemas.microsoft.com/office/drawing/2014/main" id="{4AA11153-39BF-6F4F-A095-9084E4112687}"/>
                </a:ext>
              </a:extLst>
            </p:cNvPr>
            <p:cNvGrpSpPr/>
            <p:nvPr/>
          </p:nvGrpSpPr>
          <p:grpSpPr>
            <a:xfrm>
              <a:off x="2738669" y="4221487"/>
              <a:ext cx="9249039" cy="2328108"/>
              <a:chOff x="2703962" y="4519030"/>
              <a:chExt cx="9249039" cy="2328108"/>
            </a:xfrm>
          </p:grpSpPr>
          <p:sp>
            <p:nvSpPr>
              <p:cNvPr id="51" name="Rectangle 50">
                <a:extLst>
                  <a:ext uri="{FF2B5EF4-FFF2-40B4-BE49-F238E27FC236}">
                    <a16:creationId xmlns:a16="http://schemas.microsoft.com/office/drawing/2014/main" id="{226FF860-9CD1-7C44-BC09-C50C82140ADC}"/>
                  </a:ext>
                </a:extLst>
              </p:cNvPr>
              <p:cNvSpPr/>
              <p:nvPr/>
            </p:nvSpPr>
            <p:spPr>
              <a:xfrm>
                <a:off x="9682262" y="4519030"/>
                <a:ext cx="2270739" cy="2328108"/>
              </a:xfrm>
              <a:prstGeom prst="rect">
                <a:avLst/>
              </a:prstGeom>
              <a:solidFill>
                <a:srgbClr val="F26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54" name="TextBox 53">
                <a:extLst>
                  <a:ext uri="{FF2B5EF4-FFF2-40B4-BE49-F238E27FC236}">
                    <a16:creationId xmlns:a16="http://schemas.microsoft.com/office/drawing/2014/main" id="{B0F7540E-59C5-3549-9214-CDF41AFA8BF0}"/>
                  </a:ext>
                </a:extLst>
              </p:cNvPr>
              <p:cNvSpPr txBox="1"/>
              <p:nvPr/>
            </p:nvSpPr>
            <p:spPr>
              <a:xfrm>
                <a:off x="9694530" y="4919588"/>
                <a:ext cx="2190981" cy="769441"/>
              </a:xfrm>
              <a:prstGeom prst="rect">
                <a:avLst/>
              </a:prstGeom>
              <a:noFill/>
            </p:spPr>
            <p:txBody>
              <a:bodyPr wrap="square" rtlCol="0">
                <a:spAutoFit/>
              </a:bodyPr>
              <a:lstStyle/>
              <a:p>
                <a:pPr algn="ctr"/>
                <a:r>
                  <a:rPr lang="en-US" sz="4000" spc="-150" dirty="0">
                    <a:solidFill>
                      <a:schemeClr val="bg1"/>
                    </a:solidFill>
                    <a:latin typeface="Rockwell Extra Bold" panose="02060603020205020403" pitchFamily="18" charset="77"/>
                    <a:cs typeface="Arial" panose="020B0604020202020204" pitchFamily="34" charset="0"/>
                  </a:rPr>
                  <a:t>13M</a:t>
                </a:r>
                <a:r>
                  <a:rPr lang="en-US" sz="4400" spc="-150" dirty="0">
                    <a:solidFill>
                      <a:schemeClr val="bg1"/>
                    </a:solidFill>
                    <a:latin typeface="Rockwell Extra Bold" panose="02060603020205020403" pitchFamily="18" charset="77"/>
                    <a:cs typeface="Arial" panose="020B0604020202020204" pitchFamily="34" charset="0"/>
                  </a:rPr>
                  <a:t> </a:t>
                </a:r>
              </a:p>
            </p:txBody>
          </p:sp>
          <p:sp>
            <p:nvSpPr>
              <p:cNvPr id="55" name="TextBox 54">
                <a:extLst>
                  <a:ext uri="{FF2B5EF4-FFF2-40B4-BE49-F238E27FC236}">
                    <a16:creationId xmlns:a16="http://schemas.microsoft.com/office/drawing/2014/main" id="{CB00260C-574C-A84B-8599-2112DDF7BE8C}"/>
                  </a:ext>
                </a:extLst>
              </p:cNvPr>
              <p:cNvSpPr txBox="1"/>
              <p:nvPr/>
            </p:nvSpPr>
            <p:spPr>
              <a:xfrm>
                <a:off x="9817529" y="4698930"/>
                <a:ext cx="2029326"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MFB distributed Over</a:t>
                </a:r>
              </a:p>
            </p:txBody>
          </p:sp>
          <p:sp>
            <p:nvSpPr>
              <p:cNvPr id="48" name="TextBox 47">
                <a:extLst>
                  <a:ext uri="{FF2B5EF4-FFF2-40B4-BE49-F238E27FC236}">
                    <a16:creationId xmlns:a16="http://schemas.microsoft.com/office/drawing/2014/main" id="{BD00D5FF-0248-0542-90D2-ACFAFD0258A7}"/>
                  </a:ext>
                </a:extLst>
              </p:cNvPr>
              <p:cNvSpPr txBox="1"/>
              <p:nvPr/>
            </p:nvSpPr>
            <p:spPr>
              <a:xfrm>
                <a:off x="2703962" y="4717240"/>
                <a:ext cx="2029326"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MFB distributed Over</a:t>
                </a:r>
              </a:p>
            </p:txBody>
          </p:sp>
          <p:sp>
            <p:nvSpPr>
              <p:cNvPr id="53" name="TextBox 52">
                <a:extLst>
                  <a:ext uri="{FF2B5EF4-FFF2-40B4-BE49-F238E27FC236}">
                    <a16:creationId xmlns:a16="http://schemas.microsoft.com/office/drawing/2014/main" id="{56716598-E700-BE4E-9370-B96B8D1A21EF}"/>
                  </a:ext>
                </a:extLst>
              </p:cNvPr>
              <p:cNvSpPr txBox="1"/>
              <p:nvPr/>
            </p:nvSpPr>
            <p:spPr>
              <a:xfrm>
                <a:off x="5080189" y="4575211"/>
                <a:ext cx="2029326"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MFB held</a:t>
                </a:r>
              </a:p>
            </p:txBody>
          </p:sp>
          <p:sp>
            <p:nvSpPr>
              <p:cNvPr id="56" name="TextBox 55">
                <a:extLst>
                  <a:ext uri="{FF2B5EF4-FFF2-40B4-BE49-F238E27FC236}">
                    <a16:creationId xmlns:a16="http://schemas.microsoft.com/office/drawing/2014/main" id="{7267A6A9-D285-994F-8DCF-673FBFAD4575}"/>
                  </a:ext>
                </a:extLst>
              </p:cNvPr>
              <p:cNvSpPr txBox="1"/>
              <p:nvPr/>
            </p:nvSpPr>
            <p:spPr>
              <a:xfrm>
                <a:off x="7411523" y="4723788"/>
                <a:ext cx="2029326"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MFB distributed Over</a:t>
                </a:r>
              </a:p>
            </p:txBody>
          </p:sp>
        </p:grpSp>
        <p:grpSp>
          <p:nvGrpSpPr>
            <p:cNvPr id="29" name="Group 28">
              <a:extLst>
                <a:ext uri="{FF2B5EF4-FFF2-40B4-BE49-F238E27FC236}">
                  <a16:creationId xmlns:a16="http://schemas.microsoft.com/office/drawing/2014/main" id="{48119760-12A8-6E4C-8B69-A11C3B9D19FB}"/>
                </a:ext>
              </a:extLst>
            </p:cNvPr>
            <p:cNvGrpSpPr/>
            <p:nvPr/>
          </p:nvGrpSpPr>
          <p:grpSpPr>
            <a:xfrm>
              <a:off x="4975761" y="4231483"/>
              <a:ext cx="2270739" cy="2328108"/>
              <a:chOff x="4710950" y="4529026"/>
              <a:chExt cx="2270739" cy="2328108"/>
            </a:xfrm>
          </p:grpSpPr>
          <p:sp>
            <p:nvSpPr>
              <p:cNvPr id="49" name="Rectangle 48">
                <a:extLst>
                  <a:ext uri="{FF2B5EF4-FFF2-40B4-BE49-F238E27FC236}">
                    <a16:creationId xmlns:a16="http://schemas.microsoft.com/office/drawing/2014/main" id="{76A47E50-0F9E-0C4F-833D-D2480640E432}"/>
                  </a:ext>
                </a:extLst>
              </p:cNvPr>
              <p:cNvSpPr/>
              <p:nvPr/>
            </p:nvSpPr>
            <p:spPr>
              <a:xfrm>
                <a:off x="4710950" y="4529026"/>
                <a:ext cx="2270739" cy="2328108"/>
              </a:xfrm>
              <a:prstGeom prst="rect">
                <a:avLst/>
              </a:prstGeom>
              <a:solidFill>
                <a:srgbClr val="95B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43" name="TextBox 42">
                <a:extLst>
                  <a:ext uri="{FF2B5EF4-FFF2-40B4-BE49-F238E27FC236}">
                    <a16:creationId xmlns:a16="http://schemas.microsoft.com/office/drawing/2014/main" id="{2B6530F4-B47F-824D-A034-A039C36802F0}"/>
                  </a:ext>
                </a:extLst>
              </p:cNvPr>
              <p:cNvSpPr txBox="1"/>
              <p:nvPr/>
            </p:nvSpPr>
            <p:spPr>
              <a:xfrm>
                <a:off x="4723756" y="5018087"/>
                <a:ext cx="2190981" cy="707886"/>
              </a:xfrm>
              <a:prstGeom prst="rect">
                <a:avLst/>
              </a:prstGeom>
              <a:noFill/>
            </p:spPr>
            <p:txBody>
              <a:bodyPr wrap="square" rtlCol="0">
                <a:spAutoFit/>
              </a:bodyPr>
              <a:lstStyle/>
              <a:p>
                <a:pPr algn="ctr"/>
                <a:r>
                  <a:rPr lang="en-US" sz="4000" spc="-150" dirty="0">
                    <a:solidFill>
                      <a:schemeClr val="bg1"/>
                    </a:solidFill>
                    <a:latin typeface="Rockwell Extra Bold" panose="02060603020205020403" pitchFamily="18" charset="77"/>
                    <a:cs typeface="Arial" panose="020B0604020202020204" pitchFamily="34" charset="0"/>
                  </a:rPr>
                  <a:t>405 </a:t>
                </a:r>
              </a:p>
            </p:txBody>
          </p:sp>
          <p:sp>
            <p:nvSpPr>
              <p:cNvPr id="52" name="TextBox 51">
                <a:extLst>
                  <a:ext uri="{FF2B5EF4-FFF2-40B4-BE49-F238E27FC236}">
                    <a16:creationId xmlns:a16="http://schemas.microsoft.com/office/drawing/2014/main" id="{2C1B2DB8-D89E-3949-9BB4-79E6B7A4BADE}"/>
                  </a:ext>
                </a:extLst>
              </p:cNvPr>
              <p:cNvSpPr txBox="1"/>
              <p:nvPr/>
            </p:nvSpPr>
            <p:spPr>
              <a:xfrm>
                <a:off x="4945503" y="5668880"/>
                <a:ext cx="1765905" cy="584775"/>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Pantry on the Go events</a:t>
                </a:r>
              </a:p>
            </p:txBody>
          </p:sp>
        </p:grpSp>
      </p:grpSp>
      <p:sp>
        <p:nvSpPr>
          <p:cNvPr id="23" name="TextBox 22">
            <a:extLst>
              <a:ext uri="{FF2B5EF4-FFF2-40B4-BE49-F238E27FC236}">
                <a16:creationId xmlns:a16="http://schemas.microsoft.com/office/drawing/2014/main" id="{05C3A79D-FB07-9641-80A8-5C8522C206DB}"/>
              </a:ext>
            </a:extLst>
          </p:cNvPr>
          <p:cNvSpPr txBox="1"/>
          <p:nvPr/>
        </p:nvSpPr>
        <p:spPr>
          <a:xfrm>
            <a:off x="2596683" y="2858331"/>
            <a:ext cx="6759731" cy="1015663"/>
          </a:xfrm>
          <a:prstGeom prst="rect">
            <a:avLst/>
          </a:prstGeom>
          <a:noFill/>
        </p:spPr>
        <p:txBody>
          <a:bodyPr wrap="square" rtlCol="0">
            <a:spAutoFit/>
          </a:bodyPr>
          <a:lstStyle/>
          <a:p>
            <a:pPr algn="ctr"/>
            <a:r>
              <a:rPr lang="en-US" sz="6000" spc="-150" dirty="0">
                <a:solidFill>
                  <a:srgbClr val="EF3124"/>
                </a:solidFill>
                <a:latin typeface="Rockwell Extra Bold" panose="02060603020205020403" pitchFamily="18" charset="77"/>
                <a:cs typeface="Arial" panose="020B0604020202020204" pitchFamily="34" charset="0"/>
              </a:rPr>
              <a:t> 10,800,000 </a:t>
            </a:r>
          </a:p>
        </p:txBody>
      </p:sp>
      <p:sp>
        <p:nvSpPr>
          <p:cNvPr id="24" name="TextBox 23">
            <a:extLst>
              <a:ext uri="{FF2B5EF4-FFF2-40B4-BE49-F238E27FC236}">
                <a16:creationId xmlns:a16="http://schemas.microsoft.com/office/drawing/2014/main" id="{172CA30E-EDBC-E641-BC6E-82486CE0ED10}"/>
              </a:ext>
            </a:extLst>
          </p:cNvPr>
          <p:cNvSpPr txBox="1"/>
          <p:nvPr/>
        </p:nvSpPr>
        <p:spPr>
          <a:xfrm>
            <a:off x="3510985" y="3713818"/>
            <a:ext cx="5140714" cy="584775"/>
          </a:xfrm>
          <a:prstGeom prst="rect">
            <a:avLst/>
          </a:prstGeom>
          <a:noFill/>
        </p:spPr>
        <p:txBody>
          <a:bodyPr wrap="square" rtlCol="0">
            <a:spAutoFit/>
          </a:bodyPr>
          <a:lstStyle/>
          <a:p>
            <a:pPr algn="ctr"/>
            <a:r>
              <a:rPr lang="en-US" sz="3200" dirty="0">
                <a:solidFill>
                  <a:srgbClr val="EF3124"/>
                </a:solidFill>
                <a:cs typeface="Arial" panose="020B0604020202020204" pitchFamily="34" charset="0"/>
              </a:rPr>
              <a:t>meals to Marylanders</a:t>
            </a:r>
          </a:p>
        </p:txBody>
      </p:sp>
      <p:sp>
        <p:nvSpPr>
          <p:cNvPr id="3" name="Rectangle 2">
            <a:extLst>
              <a:ext uri="{FF2B5EF4-FFF2-40B4-BE49-F238E27FC236}">
                <a16:creationId xmlns:a16="http://schemas.microsoft.com/office/drawing/2014/main" id="{0459D34E-15F1-A143-8DF9-CF399F3DBE32}"/>
              </a:ext>
            </a:extLst>
          </p:cNvPr>
          <p:cNvSpPr/>
          <p:nvPr/>
        </p:nvSpPr>
        <p:spPr>
          <a:xfrm>
            <a:off x="5784366" y="-16709"/>
            <a:ext cx="4400780" cy="2587882"/>
          </a:xfrm>
          <a:prstGeom prst="rect">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0" name="Google Shape;153;p21">
            <a:extLst>
              <a:ext uri="{FF2B5EF4-FFF2-40B4-BE49-F238E27FC236}">
                <a16:creationId xmlns:a16="http://schemas.microsoft.com/office/drawing/2014/main" id="{FB197720-556A-A948-8F7F-051D5D298261}"/>
              </a:ext>
            </a:extLst>
          </p:cNvPr>
          <p:cNvSpPr txBox="1">
            <a:spLocks/>
          </p:cNvSpPr>
          <p:nvPr/>
        </p:nvSpPr>
        <p:spPr>
          <a:xfrm>
            <a:off x="6387182" y="533137"/>
            <a:ext cx="3763067" cy="596799"/>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lgn="ctr">
              <a:lnSpc>
                <a:spcPct val="100000"/>
              </a:lnSpc>
              <a:spcBef>
                <a:spcPts val="0"/>
              </a:spcBef>
              <a:buSzPts val="3200"/>
              <a:buNone/>
            </a:pPr>
            <a:r>
              <a:rPr lang="en-US" sz="2400" b="1" dirty="0">
                <a:solidFill>
                  <a:schemeClr val="bg1"/>
                </a:solidFill>
                <a:latin typeface="Arial" panose="020B0604020202020204" pitchFamily="34" charset="0"/>
                <a:cs typeface="Arial" panose="020B0604020202020204" pitchFamily="34" charset="0"/>
              </a:rPr>
              <a:t>MFB EASTERN SHORE </a:t>
            </a:r>
          </a:p>
          <a:p>
            <a:pPr marL="0" indent="0" algn="ctr">
              <a:lnSpc>
                <a:spcPct val="100000"/>
              </a:lnSpc>
              <a:spcBef>
                <a:spcPts val="0"/>
              </a:spcBef>
              <a:buSzPts val="3200"/>
              <a:buNone/>
            </a:pPr>
            <a:r>
              <a:rPr lang="en-US" sz="2400" b="1" dirty="0">
                <a:solidFill>
                  <a:schemeClr val="bg1"/>
                </a:solidFill>
                <a:latin typeface="Arial" panose="020B0604020202020204" pitchFamily="34" charset="0"/>
                <a:cs typeface="Arial" panose="020B0604020202020204" pitchFamily="34" charset="0"/>
              </a:rPr>
              <a:t>COVID-19 RESPONSE</a:t>
            </a:r>
          </a:p>
        </p:txBody>
      </p:sp>
      <p:sp>
        <p:nvSpPr>
          <p:cNvPr id="12" name="Google Shape;153;p21">
            <a:extLst>
              <a:ext uri="{FF2B5EF4-FFF2-40B4-BE49-F238E27FC236}">
                <a16:creationId xmlns:a16="http://schemas.microsoft.com/office/drawing/2014/main" id="{7BBFA51D-094F-D840-AC10-277169590393}"/>
              </a:ext>
            </a:extLst>
          </p:cNvPr>
          <p:cNvSpPr txBox="1">
            <a:spLocks/>
          </p:cNvSpPr>
          <p:nvPr/>
        </p:nvSpPr>
        <p:spPr>
          <a:xfrm>
            <a:off x="6298893" y="1588994"/>
            <a:ext cx="4076700" cy="68269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lgn="ctr">
              <a:lnSpc>
                <a:spcPct val="90000"/>
              </a:lnSpc>
              <a:spcBef>
                <a:spcPts val="0"/>
              </a:spcBef>
              <a:buSzPts val="3200"/>
              <a:buNone/>
            </a:pPr>
            <a:r>
              <a:rPr lang="en-US" sz="1500" spc="300" dirty="0">
                <a:solidFill>
                  <a:schemeClr val="bg1"/>
                </a:solidFill>
                <a:latin typeface="Arial" panose="020B0604020202020204" pitchFamily="34" charset="0"/>
                <a:cs typeface="Arial" panose="020B0604020202020204" pitchFamily="34" charset="0"/>
              </a:rPr>
              <a:t>MARCH 2020 – JUNE 2021</a:t>
            </a:r>
          </a:p>
        </p:txBody>
      </p:sp>
      <p:grpSp>
        <p:nvGrpSpPr>
          <p:cNvPr id="2" name="Group 1">
            <a:extLst>
              <a:ext uri="{FF2B5EF4-FFF2-40B4-BE49-F238E27FC236}">
                <a16:creationId xmlns:a16="http://schemas.microsoft.com/office/drawing/2014/main" id="{6BBBD968-E6F3-5D44-B3AC-DF30F613FA5E}"/>
              </a:ext>
            </a:extLst>
          </p:cNvPr>
          <p:cNvGrpSpPr/>
          <p:nvPr/>
        </p:nvGrpSpPr>
        <p:grpSpPr>
          <a:xfrm>
            <a:off x="1741645" y="2747529"/>
            <a:ext cx="8611707" cy="1607830"/>
            <a:chOff x="1741645" y="2747529"/>
            <a:chExt cx="8611707" cy="1607830"/>
          </a:xfrm>
        </p:grpSpPr>
        <p:grpSp>
          <p:nvGrpSpPr>
            <p:cNvPr id="76" name="Group 75">
              <a:extLst>
                <a:ext uri="{FF2B5EF4-FFF2-40B4-BE49-F238E27FC236}">
                  <a16:creationId xmlns:a16="http://schemas.microsoft.com/office/drawing/2014/main" id="{34EDC407-669A-E14D-9F4A-D3C18CE2CA22}"/>
                </a:ext>
              </a:extLst>
            </p:cNvPr>
            <p:cNvGrpSpPr/>
            <p:nvPr/>
          </p:nvGrpSpPr>
          <p:grpSpPr>
            <a:xfrm>
              <a:off x="1741645" y="2754546"/>
              <a:ext cx="855038" cy="1600813"/>
              <a:chOff x="1741643" y="2630670"/>
              <a:chExt cx="855038" cy="1600813"/>
            </a:xfrm>
          </p:grpSpPr>
          <p:cxnSp>
            <p:nvCxnSpPr>
              <p:cNvPr id="63" name="Straight Connector 62">
                <a:extLst>
                  <a:ext uri="{FF2B5EF4-FFF2-40B4-BE49-F238E27FC236}">
                    <a16:creationId xmlns:a16="http://schemas.microsoft.com/office/drawing/2014/main" id="{2E035E46-1583-C54C-8717-ECF99CC55F9A}"/>
                  </a:ext>
                </a:extLst>
              </p:cNvPr>
              <p:cNvCxnSpPr>
                <a:cxnSpLocks/>
              </p:cNvCxnSpPr>
              <p:nvPr/>
            </p:nvCxnSpPr>
            <p:spPr>
              <a:xfrm flipV="1">
                <a:off x="1746235" y="2630670"/>
                <a:ext cx="0" cy="1600813"/>
              </a:xfrm>
              <a:prstGeom prst="line">
                <a:avLst/>
              </a:prstGeom>
              <a:ln>
                <a:solidFill>
                  <a:srgbClr val="EF3124"/>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989E3947-A634-3648-9DD1-DE72A4BB8D90}"/>
                  </a:ext>
                </a:extLst>
              </p:cNvPr>
              <p:cNvCxnSpPr>
                <a:cxnSpLocks/>
              </p:cNvCxnSpPr>
              <p:nvPr/>
            </p:nvCxnSpPr>
            <p:spPr>
              <a:xfrm flipH="1">
                <a:off x="1741643" y="2637686"/>
                <a:ext cx="855038" cy="1"/>
              </a:xfrm>
              <a:prstGeom prst="line">
                <a:avLst/>
              </a:prstGeom>
              <a:ln>
                <a:solidFill>
                  <a:srgbClr val="EF3124"/>
                </a:solidFill>
                <a:headEnd type="oval"/>
                <a:tailEnd type="none"/>
              </a:ln>
              <a:effectLst/>
            </p:spPr>
            <p:style>
              <a:lnRef idx="2">
                <a:schemeClr val="accent1"/>
              </a:lnRef>
              <a:fillRef idx="0">
                <a:schemeClr val="accent1"/>
              </a:fillRef>
              <a:effectRef idx="1">
                <a:schemeClr val="accent1"/>
              </a:effectRef>
              <a:fontRef idx="minor">
                <a:schemeClr val="tx1"/>
              </a:fontRef>
            </p:style>
          </p:cxnSp>
        </p:grpSp>
        <p:grpSp>
          <p:nvGrpSpPr>
            <p:cNvPr id="77" name="Group 76">
              <a:extLst>
                <a:ext uri="{FF2B5EF4-FFF2-40B4-BE49-F238E27FC236}">
                  <a16:creationId xmlns:a16="http://schemas.microsoft.com/office/drawing/2014/main" id="{015058DC-F469-4346-91B4-B39ABE866EB7}"/>
                </a:ext>
              </a:extLst>
            </p:cNvPr>
            <p:cNvGrpSpPr/>
            <p:nvPr/>
          </p:nvGrpSpPr>
          <p:grpSpPr>
            <a:xfrm>
              <a:off x="9502346" y="2747529"/>
              <a:ext cx="851006" cy="1607828"/>
              <a:chOff x="9225299" y="2623655"/>
              <a:chExt cx="851006" cy="1607828"/>
            </a:xfrm>
          </p:grpSpPr>
          <p:cxnSp>
            <p:nvCxnSpPr>
              <p:cNvPr id="67" name="Straight Connector 66">
                <a:extLst>
                  <a:ext uri="{FF2B5EF4-FFF2-40B4-BE49-F238E27FC236}">
                    <a16:creationId xmlns:a16="http://schemas.microsoft.com/office/drawing/2014/main" id="{D59D83D9-3E61-9747-971A-3F3DA7877EB6}"/>
                  </a:ext>
                </a:extLst>
              </p:cNvPr>
              <p:cNvCxnSpPr>
                <a:cxnSpLocks/>
              </p:cNvCxnSpPr>
              <p:nvPr/>
            </p:nvCxnSpPr>
            <p:spPr>
              <a:xfrm>
                <a:off x="9225299" y="2630670"/>
                <a:ext cx="851006" cy="0"/>
              </a:xfrm>
              <a:prstGeom prst="line">
                <a:avLst/>
              </a:prstGeom>
              <a:ln>
                <a:solidFill>
                  <a:srgbClr val="EF3124"/>
                </a:soli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133DE0B5-953D-C94E-B6A7-20D4D86306FD}"/>
                  </a:ext>
                </a:extLst>
              </p:cNvPr>
              <p:cNvCxnSpPr>
                <a:cxnSpLocks/>
              </p:cNvCxnSpPr>
              <p:nvPr/>
            </p:nvCxnSpPr>
            <p:spPr>
              <a:xfrm flipV="1">
                <a:off x="10076305" y="2623655"/>
                <a:ext cx="0" cy="1607828"/>
              </a:xfrm>
              <a:prstGeom prst="line">
                <a:avLst/>
              </a:prstGeom>
              <a:ln>
                <a:solidFill>
                  <a:srgbClr val="EF3124"/>
                </a:solidFill>
              </a:ln>
              <a:effectLst/>
            </p:spPr>
            <p:style>
              <a:lnRef idx="2">
                <a:schemeClr val="accent1"/>
              </a:lnRef>
              <a:fillRef idx="0">
                <a:schemeClr val="accent1"/>
              </a:fillRef>
              <a:effectRef idx="1">
                <a:schemeClr val="accent1"/>
              </a:effectRef>
              <a:fontRef idx="minor">
                <a:schemeClr val="tx1"/>
              </a:fontRef>
            </p:style>
          </p:cxnSp>
        </p:grpSp>
      </p:grpSp>
      <p:cxnSp>
        <p:nvCxnSpPr>
          <p:cNvPr id="83" name="Straight Connector 82">
            <a:extLst>
              <a:ext uri="{FF2B5EF4-FFF2-40B4-BE49-F238E27FC236}">
                <a16:creationId xmlns:a16="http://schemas.microsoft.com/office/drawing/2014/main" id="{D1FF6F6E-4551-D544-ABD6-E85A9F97CFDF}"/>
              </a:ext>
            </a:extLst>
          </p:cNvPr>
          <p:cNvCxnSpPr>
            <a:cxnSpLocks/>
          </p:cNvCxnSpPr>
          <p:nvPr/>
        </p:nvCxnSpPr>
        <p:spPr>
          <a:xfrm flipH="1">
            <a:off x="7472189" y="1493130"/>
            <a:ext cx="15982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FAA14F7-27A4-4541-995E-54F21FF273ED}"/>
              </a:ext>
            </a:extLst>
          </p:cNvPr>
          <p:cNvSpPr txBox="1"/>
          <p:nvPr/>
        </p:nvSpPr>
        <p:spPr>
          <a:xfrm>
            <a:off x="8539763" y="5416433"/>
            <a:ext cx="1864224"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pounds of food</a:t>
            </a:r>
          </a:p>
        </p:txBody>
      </p:sp>
      <p:sp>
        <p:nvSpPr>
          <p:cNvPr id="46" name="TextBox 45">
            <a:extLst>
              <a:ext uri="{FF2B5EF4-FFF2-40B4-BE49-F238E27FC236}">
                <a16:creationId xmlns:a16="http://schemas.microsoft.com/office/drawing/2014/main" id="{EBFCD048-2160-4466-BB13-67C191448E25}"/>
              </a:ext>
            </a:extLst>
          </p:cNvPr>
          <p:cNvSpPr txBox="1"/>
          <p:nvPr/>
        </p:nvSpPr>
        <p:spPr>
          <a:xfrm>
            <a:off x="8428010" y="5668319"/>
            <a:ext cx="2190981" cy="553998"/>
          </a:xfrm>
          <a:prstGeom prst="rect">
            <a:avLst/>
          </a:prstGeom>
          <a:noFill/>
        </p:spPr>
        <p:txBody>
          <a:bodyPr wrap="square" rtlCol="0">
            <a:spAutoFit/>
          </a:bodyPr>
          <a:lstStyle/>
          <a:p>
            <a:pPr algn="ctr"/>
            <a:r>
              <a:rPr lang="en-US" sz="3000" dirty="0">
                <a:solidFill>
                  <a:schemeClr val="bg1"/>
                </a:solidFill>
                <a:latin typeface="Rockwell Extra Bold" panose="02060603020205020403" pitchFamily="18" charset="77"/>
                <a:cs typeface="Arial" panose="020B0604020202020204" pitchFamily="34" charset="0"/>
              </a:rPr>
              <a:t>30%</a:t>
            </a:r>
          </a:p>
        </p:txBody>
      </p:sp>
      <p:sp>
        <p:nvSpPr>
          <p:cNvPr id="47" name="TextBox 46">
            <a:extLst>
              <a:ext uri="{FF2B5EF4-FFF2-40B4-BE49-F238E27FC236}">
                <a16:creationId xmlns:a16="http://schemas.microsoft.com/office/drawing/2014/main" id="{E14A9D8D-BF0C-41C3-BB2F-D7A6FF329A92}"/>
              </a:ext>
            </a:extLst>
          </p:cNvPr>
          <p:cNvSpPr txBox="1"/>
          <p:nvPr/>
        </p:nvSpPr>
        <p:spPr>
          <a:xfrm>
            <a:off x="8328661" y="6123083"/>
            <a:ext cx="2301074" cy="307777"/>
          </a:xfrm>
          <a:prstGeom prst="rect">
            <a:avLst/>
          </a:prstGeom>
          <a:noFill/>
        </p:spPr>
        <p:txBody>
          <a:bodyPr wrap="square" rtlCol="0">
            <a:spAutoFit/>
          </a:bodyPr>
          <a:lstStyle/>
          <a:p>
            <a:pPr algn="ctr"/>
            <a:r>
              <a:rPr lang="en-US" sz="1400" dirty="0">
                <a:solidFill>
                  <a:schemeClr val="bg1"/>
                </a:solidFill>
                <a:cs typeface="Arial" panose="020B0604020202020204" pitchFamily="34" charset="0"/>
              </a:rPr>
              <a:t>increase over prior year</a:t>
            </a:r>
          </a:p>
        </p:txBody>
      </p:sp>
      <p:sp>
        <p:nvSpPr>
          <p:cNvPr id="59" name="TextBox 58">
            <a:extLst>
              <a:ext uri="{FF2B5EF4-FFF2-40B4-BE49-F238E27FC236}">
                <a16:creationId xmlns:a16="http://schemas.microsoft.com/office/drawing/2014/main" id="{CF22F2FA-58EF-E24D-B206-D5D5516C16D2}"/>
              </a:ext>
            </a:extLst>
          </p:cNvPr>
          <p:cNvSpPr txBox="1"/>
          <p:nvPr/>
        </p:nvSpPr>
        <p:spPr>
          <a:xfrm>
            <a:off x="3769420" y="4588346"/>
            <a:ext cx="2029326" cy="338554"/>
          </a:xfrm>
          <a:prstGeom prst="rect">
            <a:avLst/>
          </a:prstGeom>
          <a:noFill/>
        </p:spPr>
        <p:txBody>
          <a:bodyPr wrap="square" rtlCol="0">
            <a:spAutoFit/>
          </a:bodyPr>
          <a:lstStyle/>
          <a:p>
            <a:pPr algn="ctr"/>
            <a:r>
              <a:rPr lang="en-US" sz="1600" dirty="0">
                <a:solidFill>
                  <a:schemeClr val="bg1"/>
                </a:solidFill>
                <a:cs typeface="Arial" panose="020B0604020202020204" pitchFamily="34" charset="0"/>
              </a:rPr>
              <a:t>MFB held</a:t>
            </a:r>
          </a:p>
        </p:txBody>
      </p:sp>
      <p:pic>
        <p:nvPicPr>
          <p:cNvPr id="58" name="Picture 57" descr="A person standing in front of a store&#10;&#10;Description automatically generated">
            <a:extLst>
              <a:ext uri="{FF2B5EF4-FFF2-40B4-BE49-F238E27FC236}">
                <a16:creationId xmlns:a16="http://schemas.microsoft.com/office/drawing/2014/main" id="{2E0BAB9C-36CF-4D2E-8515-4D25E4869CDB}"/>
              </a:ext>
            </a:extLst>
          </p:cNvPr>
          <p:cNvPicPr>
            <a:picLocks noChangeAspect="1"/>
          </p:cNvPicPr>
          <p:nvPr/>
        </p:nvPicPr>
        <p:blipFill rotWithShape="1">
          <a:blip r:embed="rId3">
            <a:extLst>
              <a:ext uri="{28A0092B-C50C-407E-A947-70E740481C1C}">
                <a14:useLocalDpi xmlns:a14="http://schemas.microsoft.com/office/drawing/2010/main" val="0"/>
              </a:ext>
            </a:extLst>
          </a:blip>
          <a:srcRect l="7442" t="4291" r="23922" b="9404"/>
          <a:stretch/>
        </p:blipFill>
        <p:spPr>
          <a:xfrm>
            <a:off x="1899848" y="-8904"/>
            <a:ext cx="4076700" cy="2587882"/>
          </a:xfrm>
          <a:prstGeom prst="rect">
            <a:avLst/>
          </a:prstGeom>
        </p:spPr>
      </p:pic>
      <p:sp>
        <p:nvSpPr>
          <p:cNvPr id="28" name="TextBox 27">
            <a:extLst>
              <a:ext uri="{FF2B5EF4-FFF2-40B4-BE49-F238E27FC236}">
                <a16:creationId xmlns:a16="http://schemas.microsoft.com/office/drawing/2014/main" id="{001E7291-3B09-484A-A1C2-A6B18749FFCE}"/>
              </a:ext>
            </a:extLst>
          </p:cNvPr>
          <p:cNvSpPr txBox="1"/>
          <p:nvPr/>
        </p:nvSpPr>
        <p:spPr>
          <a:xfrm>
            <a:off x="2162819" y="2641294"/>
            <a:ext cx="7837046"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Arial" panose="020B0604020202020204" pitchFamily="34" charset="0"/>
                <a:cs typeface="Arial" panose="020B0604020202020204" pitchFamily="34" charset="0"/>
              </a:rPr>
              <a:t>MFB EASTERN SHORE DISTRIBUTED ENOUGH FOOD TO PROVIDE</a:t>
            </a:r>
          </a:p>
        </p:txBody>
      </p:sp>
    </p:spTree>
    <p:extLst>
      <p:ext uri="{BB962C8B-B14F-4D97-AF65-F5344CB8AC3E}">
        <p14:creationId xmlns:p14="http://schemas.microsoft.com/office/powerpoint/2010/main" val="3843586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672FEB9E-4A6B-4782-A7A1-604A5500EA64}"/>
              </a:ext>
            </a:extLst>
          </p:cNvPr>
          <p:cNvPicPr>
            <a:picLocks noChangeAspect="1"/>
          </p:cNvPicPr>
          <p:nvPr/>
        </p:nvPicPr>
        <p:blipFill rotWithShape="1">
          <a:blip r:embed="rId3">
            <a:extLst>
              <a:ext uri="{28A0092B-C50C-407E-A947-70E740481C1C}">
                <a14:useLocalDpi xmlns:a14="http://schemas.microsoft.com/office/drawing/2010/main" val="0"/>
              </a:ext>
            </a:extLst>
          </a:blip>
          <a:srcRect t="11911" b="-33"/>
          <a:stretch/>
        </p:blipFill>
        <p:spPr>
          <a:xfrm>
            <a:off x="443474" y="1123675"/>
            <a:ext cx="11305052" cy="5204687"/>
          </a:xfrm>
          <a:prstGeom prst="rect">
            <a:avLst/>
          </a:prstGeom>
        </p:spPr>
      </p:pic>
      <p:sp>
        <p:nvSpPr>
          <p:cNvPr id="5" name="Text Placeholder 4">
            <a:extLst>
              <a:ext uri="{FF2B5EF4-FFF2-40B4-BE49-F238E27FC236}">
                <a16:creationId xmlns:a16="http://schemas.microsoft.com/office/drawing/2014/main" id="{9A7DE7CF-DB42-4044-B3A9-1260AA6633E5}"/>
              </a:ext>
            </a:extLst>
          </p:cNvPr>
          <p:cNvSpPr>
            <a:spLocks noGrp="1"/>
          </p:cNvSpPr>
          <p:nvPr>
            <p:ph type="body" sz="quarter" idx="10"/>
          </p:nvPr>
        </p:nvSpPr>
        <p:spPr>
          <a:xfrm>
            <a:off x="1086813" y="331673"/>
            <a:ext cx="10042124" cy="520700"/>
          </a:xfrm>
        </p:spPr>
        <p:txBody>
          <a:bodyPr>
            <a:noAutofit/>
          </a:bodyPr>
          <a:lstStyle/>
          <a:p>
            <a:r>
              <a:rPr lang="en-US" sz="3800" b="1" spc="-150" dirty="0">
                <a:latin typeface="+mn-lt"/>
                <a:ea typeface="+mj-ea"/>
                <a:cs typeface="Arial" panose="020B0604020202020204" pitchFamily="34" charset="0"/>
              </a:rPr>
              <a:t>Looking Ahead: </a:t>
            </a:r>
            <a:r>
              <a:rPr lang="en-US" sz="3800" spc="-150" dirty="0">
                <a:latin typeface="+mn-lt"/>
                <a:ea typeface="+mj-ea"/>
                <a:cs typeface="Arial" panose="020B0604020202020204" pitchFamily="34" charset="0"/>
              </a:rPr>
              <a:t>Food Insecurity in Maryland</a:t>
            </a:r>
          </a:p>
        </p:txBody>
      </p:sp>
      <p:grpSp>
        <p:nvGrpSpPr>
          <p:cNvPr id="13" name="Group 12">
            <a:extLst>
              <a:ext uri="{FF2B5EF4-FFF2-40B4-BE49-F238E27FC236}">
                <a16:creationId xmlns:a16="http://schemas.microsoft.com/office/drawing/2014/main" id="{C00BCD0C-E5AF-8343-B592-222A2651E892}"/>
              </a:ext>
            </a:extLst>
          </p:cNvPr>
          <p:cNvGrpSpPr/>
          <p:nvPr/>
        </p:nvGrpSpPr>
        <p:grpSpPr>
          <a:xfrm>
            <a:off x="-811006" y="4340421"/>
            <a:ext cx="7837046" cy="1924938"/>
            <a:chOff x="-587583" y="4340421"/>
            <a:chExt cx="7837046" cy="1924938"/>
          </a:xfrm>
        </p:grpSpPr>
        <p:sp>
          <p:nvSpPr>
            <p:cNvPr id="14" name="TextBox 13">
              <a:extLst>
                <a:ext uri="{FF2B5EF4-FFF2-40B4-BE49-F238E27FC236}">
                  <a16:creationId xmlns:a16="http://schemas.microsoft.com/office/drawing/2014/main" id="{BAA28B12-B872-BF47-B701-D0D57639C6D7}"/>
                </a:ext>
              </a:extLst>
            </p:cNvPr>
            <p:cNvSpPr txBox="1"/>
            <p:nvPr/>
          </p:nvSpPr>
          <p:spPr>
            <a:xfrm>
              <a:off x="-162610" y="4464267"/>
              <a:ext cx="6759731" cy="1015663"/>
            </a:xfrm>
            <a:prstGeom prst="rect">
              <a:avLst/>
            </a:prstGeom>
            <a:noFill/>
          </p:spPr>
          <p:txBody>
            <a:bodyPr wrap="square" lIns="91440" tIns="45720" rIns="91440" bIns="45720" rtlCol="0" anchor="t">
              <a:spAutoFit/>
            </a:bodyPr>
            <a:lstStyle/>
            <a:p>
              <a:pPr algn="ctr"/>
              <a:r>
                <a:rPr lang="en-US" sz="6000" spc="-150" dirty="0">
                  <a:solidFill>
                    <a:srgbClr val="EF3124"/>
                  </a:solidFill>
                  <a:latin typeface="Rockwell Extra Bold"/>
                  <a:cs typeface="Arial"/>
                </a:rPr>
                <a:t> 2M  </a:t>
              </a:r>
              <a:endParaRPr lang="en-US" sz="6000" spc="-150" dirty="0">
                <a:solidFill>
                  <a:srgbClr val="EF3124"/>
                </a:solidFill>
                <a:latin typeface="Rockwell Extra Bold" panose="02060603020205020403" pitchFamily="18" charset="77"/>
                <a:cs typeface="Arial" panose="020B0604020202020204" pitchFamily="34" charset="0"/>
              </a:endParaRPr>
            </a:p>
          </p:txBody>
        </p:sp>
        <p:sp>
          <p:nvSpPr>
            <p:cNvPr id="16" name="TextBox 15">
              <a:extLst>
                <a:ext uri="{FF2B5EF4-FFF2-40B4-BE49-F238E27FC236}">
                  <a16:creationId xmlns:a16="http://schemas.microsoft.com/office/drawing/2014/main" id="{E7BDEFA9-10C9-4949-B4D9-6668068A8419}"/>
                </a:ext>
              </a:extLst>
            </p:cNvPr>
            <p:cNvSpPr txBox="1"/>
            <p:nvPr/>
          </p:nvSpPr>
          <p:spPr>
            <a:xfrm>
              <a:off x="760583" y="5188141"/>
              <a:ext cx="5140714" cy="1077218"/>
            </a:xfrm>
            <a:prstGeom prst="rect">
              <a:avLst/>
            </a:prstGeom>
            <a:noFill/>
          </p:spPr>
          <p:txBody>
            <a:bodyPr wrap="square" rtlCol="0">
              <a:spAutoFit/>
            </a:bodyPr>
            <a:lstStyle/>
            <a:p>
              <a:pPr algn="ctr"/>
              <a:r>
                <a:rPr lang="en-US" sz="3200" dirty="0">
                  <a:solidFill>
                    <a:srgbClr val="EF3124"/>
                  </a:solidFill>
                  <a:cs typeface="Arial" panose="020B0604020202020204" pitchFamily="34" charset="0"/>
                </a:rPr>
                <a:t>Marylanders may face food insecurity in the coming year</a:t>
              </a:r>
            </a:p>
          </p:txBody>
        </p:sp>
        <p:sp>
          <p:nvSpPr>
            <p:cNvPr id="17" name="TextBox 16">
              <a:extLst>
                <a:ext uri="{FF2B5EF4-FFF2-40B4-BE49-F238E27FC236}">
                  <a16:creationId xmlns:a16="http://schemas.microsoft.com/office/drawing/2014/main" id="{585BC8C7-793C-B641-BABE-E4485E7D3E81}"/>
                </a:ext>
              </a:extLst>
            </p:cNvPr>
            <p:cNvSpPr txBox="1"/>
            <p:nvPr/>
          </p:nvSpPr>
          <p:spPr>
            <a:xfrm>
              <a:off x="-587583" y="4340421"/>
              <a:ext cx="7837046"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Arial" panose="020B0604020202020204" pitchFamily="34" charset="0"/>
                  <a:cs typeface="Arial" panose="020B0604020202020204" pitchFamily="34" charset="0"/>
                </a:rPr>
                <a:t>MFB ESTIMATES THAT</a:t>
              </a:r>
            </a:p>
          </p:txBody>
        </p:sp>
      </p:grpSp>
      <p:grpSp>
        <p:nvGrpSpPr>
          <p:cNvPr id="18" name="Group 17">
            <a:extLst>
              <a:ext uri="{FF2B5EF4-FFF2-40B4-BE49-F238E27FC236}">
                <a16:creationId xmlns:a16="http://schemas.microsoft.com/office/drawing/2014/main" id="{FA616E1B-4FAA-5C4C-85BA-0B687237C1D3}"/>
              </a:ext>
            </a:extLst>
          </p:cNvPr>
          <p:cNvGrpSpPr/>
          <p:nvPr/>
        </p:nvGrpSpPr>
        <p:grpSpPr>
          <a:xfrm>
            <a:off x="610918" y="4464267"/>
            <a:ext cx="1101026" cy="1788656"/>
            <a:chOff x="1741642" y="2630670"/>
            <a:chExt cx="1314793" cy="1600813"/>
          </a:xfrm>
        </p:grpSpPr>
        <p:cxnSp>
          <p:nvCxnSpPr>
            <p:cNvPr id="19" name="Straight Connector 18">
              <a:extLst>
                <a:ext uri="{FF2B5EF4-FFF2-40B4-BE49-F238E27FC236}">
                  <a16:creationId xmlns:a16="http://schemas.microsoft.com/office/drawing/2014/main" id="{09C9165A-30D4-7E45-B9F2-9BC5E9EC0BC7}"/>
                </a:ext>
              </a:extLst>
            </p:cNvPr>
            <p:cNvCxnSpPr>
              <a:cxnSpLocks/>
            </p:cNvCxnSpPr>
            <p:nvPr/>
          </p:nvCxnSpPr>
          <p:spPr>
            <a:xfrm flipV="1">
              <a:off x="1746235" y="2630670"/>
              <a:ext cx="0" cy="1600813"/>
            </a:xfrm>
            <a:prstGeom prst="line">
              <a:avLst/>
            </a:prstGeom>
            <a:ln>
              <a:solidFill>
                <a:srgbClr val="EF3124"/>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43C3341-F57A-554E-BC8C-EF4D39316929}"/>
                </a:ext>
              </a:extLst>
            </p:cNvPr>
            <p:cNvCxnSpPr>
              <a:cxnSpLocks/>
            </p:cNvCxnSpPr>
            <p:nvPr/>
          </p:nvCxnSpPr>
          <p:spPr>
            <a:xfrm flipH="1" flipV="1">
              <a:off x="1741642" y="2637686"/>
              <a:ext cx="1314793" cy="1"/>
            </a:xfrm>
            <a:prstGeom prst="line">
              <a:avLst/>
            </a:prstGeom>
            <a:ln>
              <a:solidFill>
                <a:srgbClr val="EF3124"/>
              </a:solidFill>
              <a:headEnd type="oval"/>
              <a:tailEnd type="none"/>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B3B9BC5C-A519-E34A-B80A-AB776F75FF93}"/>
              </a:ext>
            </a:extLst>
          </p:cNvPr>
          <p:cNvGrpSpPr/>
          <p:nvPr/>
        </p:nvGrpSpPr>
        <p:grpSpPr>
          <a:xfrm>
            <a:off x="4701612" y="4473305"/>
            <a:ext cx="1046046" cy="1788656"/>
            <a:chOff x="8734000" y="2623655"/>
            <a:chExt cx="1342305" cy="1607828"/>
          </a:xfrm>
        </p:grpSpPr>
        <p:cxnSp>
          <p:nvCxnSpPr>
            <p:cNvPr id="22" name="Straight Connector 21">
              <a:extLst>
                <a:ext uri="{FF2B5EF4-FFF2-40B4-BE49-F238E27FC236}">
                  <a16:creationId xmlns:a16="http://schemas.microsoft.com/office/drawing/2014/main" id="{0A87A5A6-93BA-5B43-AE74-A534E6CBAA1B}"/>
                </a:ext>
              </a:extLst>
            </p:cNvPr>
            <p:cNvCxnSpPr>
              <a:cxnSpLocks/>
            </p:cNvCxnSpPr>
            <p:nvPr/>
          </p:nvCxnSpPr>
          <p:spPr>
            <a:xfrm>
              <a:off x="8734000" y="2630670"/>
              <a:ext cx="1342305" cy="0"/>
            </a:xfrm>
            <a:prstGeom prst="line">
              <a:avLst/>
            </a:prstGeom>
            <a:ln>
              <a:solidFill>
                <a:srgbClr val="EF3124"/>
              </a:soli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897A0AF-560F-4D40-AC02-853E0807FA12}"/>
                </a:ext>
              </a:extLst>
            </p:cNvPr>
            <p:cNvCxnSpPr>
              <a:cxnSpLocks/>
            </p:cNvCxnSpPr>
            <p:nvPr/>
          </p:nvCxnSpPr>
          <p:spPr>
            <a:xfrm flipV="1">
              <a:off x="10076305" y="2623655"/>
              <a:ext cx="0" cy="1607828"/>
            </a:xfrm>
            <a:prstGeom prst="line">
              <a:avLst/>
            </a:prstGeom>
            <a:ln>
              <a:solidFill>
                <a:srgbClr val="EF3124"/>
              </a:solidFill>
            </a:ln>
            <a:effectLst/>
          </p:spPr>
          <p:style>
            <a:lnRef idx="2">
              <a:schemeClr val="accent1"/>
            </a:lnRef>
            <a:fillRef idx="0">
              <a:schemeClr val="accent1"/>
            </a:fillRef>
            <a:effectRef idx="1">
              <a:schemeClr val="accent1"/>
            </a:effectRef>
            <a:fontRef idx="minor">
              <a:schemeClr val="tx1"/>
            </a:fontRef>
          </p:style>
        </p:cxnSp>
      </p:grpSp>
      <p:sp>
        <p:nvSpPr>
          <p:cNvPr id="24" name="TextBox 23">
            <a:extLst>
              <a:ext uri="{FF2B5EF4-FFF2-40B4-BE49-F238E27FC236}">
                <a16:creationId xmlns:a16="http://schemas.microsoft.com/office/drawing/2014/main" id="{7C0B1EDA-6CF5-4D4D-B309-BDA7FD38494A}"/>
              </a:ext>
            </a:extLst>
          </p:cNvPr>
          <p:cNvSpPr txBox="1"/>
          <p:nvPr/>
        </p:nvSpPr>
        <p:spPr>
          <a:xfrm>
            <a:off x="7517528" y="6328362"/>
            <a:ext cx="4196533" cy="276999"/>
          </a:xfrm>
          <a:prstGeom prst="rect">
            <a:avLst/>
          </a:prstGeom>
          <a:noFill/>
        </p:spPr>
        <p:txBody>
          <a:bodyPr wrap="none" lIns="91440" tIns="45720" rIns="91440" bIns="45720" rtlCol="0" anchor="t">
            <a:spAutoFit/>
          </a:bodyPr>
          <a:lstStyle/>
          <a:p>
            <a:pPr algn="r"/>
            <a:r>
              <a:rPr lang="en-US" sz="1200" dirty="0">
                <a:solidFill>
                  <a:srgbClr val="7B6E65"/>
                </a:solidFill>
                <a:latin typeface="Arial"/>
                <a:cs typeface="Arial"/>
              </a:rPr>
              <a:t>*Current estimate from MFB and Feeding America for 2021</a:t>
            </a:r>
          </a:p>
        </p:txBody>
      </p:sp>
    </p:spTree>
    <p:extLst>
      <p:ext uri="{BB962C8B-B14F-4D97-AF65-F5344CB8AC3E}">
        <p14:creationId xmlns:p14="http://schemas.microsoft.com/office/powerpoint/2010/main" val="2484533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3" name="Picture 2" descr="Two people standing in front of a fruit stand&#10;&#10;Description automatically generated">
            <a:extLst>
              <a:ext uri="{FF2B5EF4-FFF2-40B4-BE49-F238E27FC236}">
                <a16:creationId xmlns:a16="http://schemas.microsoft.com/office/drawing/2014/main" id="{874D29D0-994E-45B6-B8BE-4248938D041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3052"/>
          <a:stretch/>
        </p:blipFill>
        <p:spPr>
          <a:xfrm>
            <a:off x="-1" y="1103"/>
            <a:ext cx="12205739" cy="6856897"/>
          </a:xfrm>
          <a:prstGeom prst="rect">
            <a:avLst/>
          </a:prstGeom>
        </p:spPr>
      </p:pic>
      <p:sp>
        <p:nvSpPr>
          <p:cNvPr id="12" name="Rectangle 11">
            <a:extLst>
              <a:ext uri="{FF2B5EF4-FFF2-40B4-BE49-F238E27FC236}">
                <a16:creationId xmlns:a16="http://schemas.microsoft.com/office/drawing/2014/main" id="{85CD177D-7C97-354A-9CC3-C3FD432A1B30}"/>
              </a:ext>
            </a:extLst>
          </p:cNvPr>
          <p:cNvSpPr/>
          <p:nvPr/>
        </p:nvSpPr>
        <p:spPr>
          <a:xfrm>
            <a:off x="-1" y="0"/>
            <a:ext cx="12205739" cy="6858000"/>
          </a:xfrm>
          <a:prstGeom prst="rect">
            <a:avLst/>
          </a:prstGeom>
          <a:solidFill>
            <a:srgbClr val="C00000">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Google Shape;153;p21">
            <a:extLst>
              <a:ext uri="{FF2B5EF4-FFF2-40B4-BE49-F238E27FC236}">
                <a16:creationId xmlns:a16="http://schemas.microsoft.com/office/drawing/2014/main" id="{67857EE0-75C4-47F5-AC69-B498ED8D8D2C}"/>
              </a:ext>
            </a:extLst>
          </p:cNvPr>
          <p:cNvSpPr txBox="1">
            <a:spLocks/>
          </p:cNvSpPr>
          <p:nvPr/>
        </p:nvSpPr>
        <p:spPr>
          <a:xfrm>
            <a:off x="367915" y="2915065"/>
            <a:ext cx="11936627" cy="1749759"/>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lgn="ctr">
              <a:lnSpc>
                <a:spcPct val="90000"/>
              </a:lnSpc>
              <a:spcBef>
                <a:spcPts val="0"/>
              </a:spcBef>
              <a:buNone/>
            </a:pPr>
            <a:r>
              <a:rPr lang="en-US" sz="4800" b="1" dirty="0">
                <a:solidFill>
                  <a:schemeClr val="bg1"/>
                </a:solidFill>
                <a:latin typeface="Rockwell" panose="02060603020205020403" pitchFamily="18" charset="0"/>
                <a:cs typeface="Arial"/>
              </a:rPr>
              <a:t>Fueling Maryland’s Recovery</a:t>
            </a:r>
          </a:p>
          <a:p>
            <a:pPr marL="0" indent="0" algn="ctr">
              <a:lnSpc>
                <a:spcPct val="90000"/>
              </a:lnSpc>
              <a:spcBef>
                <a:spcPts val="0"/>
              </a:spcBef>
              <a:buNone/>
            </a:pPr>
            <a:r>
              <a:rPr lang="en-US" sz="3800" b="1" dirty="0">
                <a:solidFill>
                  <a:schemeClr val="bg1"/>
                </a:solidFill>
                <a:latin typeface="Rockwell" panose="02060603020205020403" pitchFamily="18" charset="0"/>
                <a:cs typeface="Arial"/>
              </a:rPr>
              <a:t>MFB’s COVID-19 Response Plan</a:t>
            </a:r>
            <a:endParaRPr lang="en-US" sz="4000" dirty="0">
              <a:solidFill>
                <a:schemeClr val="bg1"/>
              </a:solidFill>
              <a:cs typeface="Arial"/>
            </a:endParaRPr>
          </a:p>
        </p:txBody>
      </p:sp>
    </p:spTree>
    <p:extLst>
      <p:ext uri="{BB962C8B-B14F-4D97-AF65-F5344CB8AC3E}">
        <p14:creationId xmlns:p14="http://schemas.microsoft.com/office/powerpoint/2010/main" val="3629519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ontent Placeholder 6">
            <a:extLst>
              <a:ext uri="{FF2B5EF4-FFF2-40B4-BE49-F238E27FC236}">
                <a16:creationId xmlns:a16="http://schemas.microsoft.com/office/drawing/2014/main" id="{4479D35B-7A56-4087-8F3C-F1FAEAC2A478}"/>
              </a:ext>
            </a:extLst>
          </p:cNvPr>
          <p:cNvSpPr txBox="1">
            <a:spLocks/>
          </p:cNvSpPr>
          <p:nvPr/>
        </p:nvSpPr>
        <p:spPr>
          <a:xfrm>
            <a:off x="1211579" y="1213179"/>
            <a:ext cx="10081261" cy="56448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400"/>
              </a:spcBef>
              <a:buClr>
                <a:srgbClr val="FF0000"/>
              </a:buClr>
              <a:buFont typeface="Wingdings" panose="05000000000000000000" pitchFamily="2" charset="2"/>
              <a:buChar char="§"/>
            </a:pPr>
            <a:r>
              <a:rPr lang="en-US" sz="2000" dirty="0">
                <a:cs typeface="Arial"/>
              </a:rPr>
              <a:t>MFB’s statewide network of food distribution partners was adept at reaching Marylanders</a:t>
            </a:r>
            <a:br>
              <a:rPr lang="en-US" sz="2000" dirty="0">
                <a:cs typeface="Arial"/>
              </a:rPr>
            </a:br>
            <a:r>
              <a:rPr lang="en-US" sz="2000" dirty="0">
                <a:cs typeface="Arial"/>
              </a:rPr>
              <a:t>in need before the pandemic hit</a:t>
            </a:r>
          </a:p>
          <a:p>
            <a:pPr>
              <a:lnSpc>
                <a:spcPct val="100000"/>
              </a:lnSpc>
              <a:spcBef>
                <a:spcPts val="1800"/>
              </a:spcBef>
              <a:buClr>
                <a:srgbClr val="FF0000"/>
              </a:buClr>
              <a:buFont typeface="Wingdings" panose="05000000000000000000" pitchFamily="2" charset="2"/>
              <a:buChar char="§"/>
            </a:pPr>
            <a:r>
              <a:rPr lang="en-US" sz="2000" dirty="0">
                <a:cs typeface="Arial"/>
              </a:rPr>
              <a:t>Since March 2020, Emergency Operations teams statewide turned to the Maryland Food Bank to provide safe, reliable, targeted food assistance to Marylanders struggling to put food on the table. Together, we were very successful at feeding Maryland</a:t>
            </a:r>
          </a:p>
          <a:p>
            <a:pPr>
              <a:lnSpc>
                <a:spcPct val="100000"/>
              </a:lnSpc>
              <a:spcBef>
                <a:spcPts val="1800"/>
              </a:spcBef>
              <a:buClr>
                <a:srgbClr val="FF0000"/>
              </a:buClr>
              <a:buFont typeface="Wingdings" panose="05000000000000000000" pitchFamily="2" charset="2"/>
              <a:buChar char="§"/>
            </a:pPr>
            <a:r>
              <a:rPr lang="en-US" sz="2000" dirty="0">
                <a:cs typeface="Arial"/>
              </a:rPr>
              <a:t>Today, we are also working intentionally to reach those most impacted by the pandemic: people of color, the homebound including older adults, and the newly unemployed </a:t>
            </a:r>
          </a:p>
          <a:p>
            <a:pPr lvl="1">
              <a:lnSpc>
                <a:spcPct val="100000"/>
              </a:lnSpc>
              <a:spcBef>
                <a:spcPts val="1800"/>
              </a:spcBef>
              <a:buClr>
                <a:srgbClr val="FF0000"/>
              </a:buClr>
              <a:buFont typeface="Courier New" panose="02070309020205020404" pitchFamily="49" charset="0"/>
              <a:buChar char="o"/>
            </a:pPr>
            <a:r>
              <a:rPr lang="en-US" sz="2000" dirty="0">
                <a:cs typeface="Arial"/>
              </a:rPr>
              <a:t>Expanded program solutions include capacity grants, home delivery, Mobile Markets, produce boxes, and Back Up Boxes*</a:t>
            </a:r>
          </a:p>
          <a:p>
            <a:pPr lvl="1">
              <a:lnSpc>
                <a:spcPct val="100000"/>
              </a:lnSpc>
              <a:spcBef>
                <a:spcPts val="1800"/>
              </a:spcBef>
              <a:buClr>
                <a:srgbClr val="FF0000"/>
              </a:buClr>
              <a:buFont typeface="Courier New" panose="02070309020205020404" pitchFamily="49" charset="0"/>
              <a:buChar char="o"/>
            </a:pPr>
            <a:r>
              <a:rPr lang="en-US" sz="2000" dirty="0">
                <a:cs typeface="Arial"/>
              </a:rPr>
              <a:t>Core to all MFB’s efforts is to reach people safely and in ways that preserve dignity and reduce the stigma that can be associated with receiving food assistance</a:t>
            </a:r>
          </a:p>
          <a:p>
            <a:pPr marL="457200" lvl="1" indent="0">
              <a:lnSpc>
                <a:spcPct val="100000"/>
              </a:lnSpc>
              <a:spcBef>
                <a:spcPts val="2400"/>
              </a:spcBef>
              <a:buClr>
                <a:schemeClr val="accent1"/>
              </a:buClr>
              <a:buNone/>
            </a:pPr>
            <a:endParaRPr lang="en-US" sz="2000" dirty="0">
              <a:cs typeface="Arial"/>
            </a:endParaRPr>
          </a:p>
          <a:p>
            <a:pPr marL="457200" lvl="1" indent="0">
              <a:lnSpc>
                <a:spcPct val="100000"/>
              </a:lnSpc>
              <a:spcBef>
                <a:spcPts val="2400"/>
              </a:spcBef>
              <a:buClr>
                <a:schemeClr val="accent1"/>
              </a:buClr>
              <a:buNone/>
            </a:pPr>
            <a:endParaRPr lang="en-US" sz="2000" dirty="0">
              <a:cs typeface="Arial"/>
            </a:endParaRPr>
          </a:p>
          <a:p>
            <a:pPr marL="457200" lvl="1" indent="0">
              <a:lnSpc>
                <a:spcPct val="100000"/>
              </a:lnSpc>
              <a:spcBef>
                <a:spcPts val="2400"/>
              </a:spcBef>
              <a:buClr>
                <a:schemeClr val="accent1"/>
              </a:buClr>
              <a:buNone/>
            </a:pPr>
            <a:endParaRPr lang="en-US" sz="2000" dirty="0">
              <a:cs typeface="Arial"/>
            </a:endParaRPr>
          </a:p>
          <a:p>
            <a:pPr lvl="1">
              <a:lnSpc>
                <a:spcPct val="100000"/>
              </a:lnSpc>
              <a:spcBef>
                <a:spcPts val="2400"/>
              </a:spcBef>
              <a:buClr>
                <a:schemeClr val="accent1"/>
              </a:buClr>
              <a:buFont typeface="Wingdings" panose="05000000000000000000" pitchFamily="2" charset="2"/>
              <a:buChar char="Ø"/>
            </a:pPr>
            <a:endParaRPr lang="en-US" sz="2000" dirty="0">
              <a:cs typeface="Arial"/>
            </a:endParaRPr>
          </a:p>
          <a:p>
            <a:pPr marL="457200" lvl="2" indent="0">
              <a:lnSpc>
                <a:spcPct val="100000"/>
              </a:lnSpc>
              <a:spcBef>
                <a:spcPts val="2400"/>
              </a:spcBef>
              <a:buClr>
                <a:schemeClr val="accent1"/>
              </a:buClr>
              <a:buNone/>
            </a:pPr>
            <a:endParaRPr lang="en-US" dirty="0">
              <a:cs typeface="Arial"/>
            </a:endParaRPr>
          </a:p>
          <a:p>
            <a:pPr marL="457200" lvl="2" indent="0">
              <a:lnSpc>
                <a:spcPct val="100000"/>
              </a:lnSpc>
              <a:spcBef>
                <a:spcPts val="2400"/>
              </a:spcBef>
              <a:buClr>
                <a:schemeClr val="accent1"/>
              </a:buClr>
              <a:buNone/>
            </a:pPr>
            <a:endParaRPr lang="en-US" dirty="0">
              <a:cs typeface="Arial"/>
            </a:endParaRPr>
          </a:p>
        </p:txBody>
      </p:sp>
      <p:sp>
        <p:nvSpPr>
          <p:cNvPr id="6" name="Text Placeholder 5">
            <a:extLst>
              <a:ext uri="{FF2B5EF4-FFF2-40B4-BE49-F238E27FC236}">
                <a16:creationId xmlns:a16="http://schemas.microsoft.com/office/drawing/2014/main" id="{964E924E-1A42-4730-9060-66E6285FD912}"/>
              </a:ext>
            </a:extLst>
          </p:cNvPr>
          <p:cNvSpPr>
            <a:spLocks noGrp="1"/>
          </p:cNvSpPr>
          <p:nvPr>
            <p:ph type="body" sz="quarter" idx="10"/>
          </p:nvPr>
        </p:nvSpPr>
        <p:spPr>
          <a:xfrm>
            <a:off x="1098665" y="333948"/>
            <a:ext cx="9994669" cy="520700"/>
          </a:xfrm>
        </p:spPr>
        <p:txBody>
          <a:bodyPr>
            <a:noAutofit/>
          </a:bodyPr>
          <a:lstStyle/>
          <a:p>
            <a:r>
              <a:rPr lang="en-US" sz="3800" spc="-150" dirty="0">
                <a:latin typeface="Calibri" panose="020F0502020204030204" pitchFamily="34" charset="0"/>
                <a:cs typeface="Calibri" panose="020F0502020204030204" pitchFamily="34" charset="0"/>
              </a:rPr>
              <a:t>Doing More to </a:t>
            </a:r>
            <a:r>
              <a:rPr lang="en-US" sz="3800" spc="-150" dirty="0">
                <a:latin typeface="+mn-lt"/>
                <a:ea typeface="+mj-ea"/>
                <a:cs typeface="Arial" panose="020B0604020202020204" pitchFamily="34" charset="0"/>
              </a:rPr>
              <a:t>Reach Targeted Populations</a:t>
            </a:r>
          </a:p>
        </p:txBody>
      </p:sp>
      <p:sp>
        <p:nvSpPr>
          <p:cNvPr id="2" name="TextBox 1">
            <a:extLst>
              <a:ext uri="{FF2B5EF4-FFF2-40B4-BE49-F238E27FC236}">
                <a16:creationId xmlns:a16="http://schemas.microsoft.com/office/drawing/2014/main" id="{3F873893-A3D0-49D0-ABEB-41BBFB9090EA}"/>
              </a:ext>
            </a:extLst>
          </p:cNvPr>
          <p:cNvSpPr txBox="1"/>
          <p:nvPr/>
        </p:nvSpPr>
        <p:spPr>
          <a:xfrm>
            <a:off x="689024" y="6115132"/>
            <a:ext cx="11312476" cy="307777"/>
          </a:xfrm>
          <a:prstGeom prst="rect">
            <a:avLst/>
          </a:prstGeom>
          <a:noFill/>
        </p:spPr>
        <p:txBody>
          <a:bodyPr wrap="square" lIns="91440" tIns="45720" rIns="91440" bIns="45720" rtlCol="0" anchor="t">
            <a:spAutoFit/>
          </a:bodyPr>
          <a:lstStyle/>
          <a:p>
            <a:r>
              <a:rPr lang="en-US" sz="1400" dirty="0">
                <a:cs typeface="Arial"/>
              </a:rPr>
              <a:t>Back Up Boxes are 15- or 30-pound boxes of healthy, shelf stable food designed to meet different dietary needs and preferences.</a:t>
            </a:r>
            <a:endParaRPr lang="en-US" dirty="0"/>
          </a:p>
        </p:txBody>
      </p:sp>
      <p:cxnSp>
        <p:nvCxnSpPr>
          <p:cNvPr id="5" name="Google Shape;15;p1">
            <a:extLst>
              <a:ext uri="{FF2B5EF4-FFF2-40B4-BE49-F238E27FC236}">
                <a16:creationId xmlns:a16="http://schemas.microsoft.com/office/drawing/2014/main" id="{01E54D8D-EFD0-4ADA-AE6F-F71CC4E09914}"/>
              </a:ext>
            </a:extLst>
          </p:cNvPr>
          <p:cNvCxnSpPr>
            <a:cxnSpLocks/>
          </p:cNvCxnSpPr>
          <p:nvPr/>
        </p:nvCxnSpPr>
        <p:spPr>
          <a:xfrm>
            <a:off x="771303" y="6026970"/>
            <a:ext cx="3196395" cy="0"/>
          </a:xfrm>
          <a:prstGeom prst="straightConnector1">
            <a:avLst/>
          </a:prstGeom>
          <a:noFill/>
          <a:ln w="25400" cap="flat" cmpd="sng">
            <a:solidFill>
              <a:srgbClr val="55BDBA"/>
            </a:solidFill>
            <a:prstDash val="solid"/>
            <a:miter lim="800000"/>
            <a:headEnd type="none" w="sm" len="sm"/>
            <a:tailEnd type="none" w="sm" len="sm"/>
          </a:ln>
        </p:spPr>
      </p:cxnSp>
    </p:spTree>
    <p:extLst>
      <p:ext uri="{BB962C8B-B14F-4D97-AF65-F5344CB8AC3E}">
        <p14:creationId xmlns:p14="http://schemas.microsoft.com/office/powerpoint/2010/main" val="1221110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ontent Placeholder 6">
            <a:extLst>
              <a:ext uri="{FF2B5EF4-FFF2-40B4-BE49-F238E27FC236}">
                <a16:creationId xmlns:a16="http://schemas.microsoft.com/office/drawing/2014/main" id="{4479D35B-7A56-4087-8F3C-F1FAEAC2A478}"/>
              </a:ext>
            </a:extLst>
          </p:cNvPr>
          <p:cNvSpPr txBox="1">
            <a:spLocks/>
          </p:cNvSpPr>
          <p:nvPr/>
        </p:nvSpPr>
        <p:spPr>
          <a:xfrm>
            <a:off x="1098666" y="1039853"/>
            <a:ext cx="9932191" cy="5987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Targeting </a:t>
            </a:r>
            <a:r>
              <a:rPr kumimoji="0" lang="en-US" sz="2000" b="1" i="0" u="none" strike="noStrike" kern="1200" cap="none" spc="0" normalizeH="0" baseline="0" noProof="0" dirty="0">
                <a:ln>
                  <a:noFill/>
                </a:ln>
                <a:solidFill>
                  <a:prstClr val="black"/>
                </a:solidFill>
                <a:effectLst/>
                <a:uLnTx/>
                <a:uFillTx/>
                <a:ea typeface="+mn-ea"/>
                <a:cs typeface="+mn-cs"/>
              </a:rPr>
              <a:t>regionally</a:t>
            </a:r>
            <a:r>
              <a:rPr kumimoji="0" lang="en-US" sz="2000" b="0" i="0" u="none" strike="noStrike" kern="1200" cap="none" spc="0" normalizeH="0" baseline="0" noProof="0" dirty="0">
                <a:ln>
                  <a:noFill/>
                </a:ln>
                <a:solidFill>
                  <a:prstClr val="black"/>
                </a:solidFill>
                <a:effectLst/>
                <a:uLnTx/>
                <a:uFillTx/>
                <a:ea typeface="+mn-ea"/>
                <a:cs typeface="+mn-cs"/>
              </a:rPr>
              <a:t> defined barriers, MFB’s Mobile Market supports the wide-ranging needs of under- and unserved communities in a holistic, supportive way:  </a:t>
            </a:r>
          </a:p>
          <a:p>
            <a:pPr marL="228600" marR="0" lvl="1" fontAlgn="auto">
              <a:lnSpc>
                <a:spcPct val="100000"/>
              </a:lnSpc>
              <a:spcBef>
                <a:spcPts val="1200"/>
              </a:spcBef>
              <a:spcAft>
                <a:spcPts val="0"/>
              </a:spcAft>
              <a:buClr>
                <a:srgbClr val="FF0000"/>
              </a:buClr>
              <a:buSzTx/>
              <a:buFont typeface="Wingdings" panose="05000000000000000000" pitchFamily="2" charset="2"/>
              <a:buChar char="§"/>
              <a:tabLst/>
              <a:defRPr/>
            </a:pPr>
            <a:r>
              <a:rPr lang="en-US" sz="2000" dirty="0">
                <a:cs typeface="Arial"/>
              </a:rPr>
              <a:t>Improving client access</a:t>
            </a:r>
          </a:p>
          <a:p>
            <a:pPr marL="228600" marR="0" lvl="1" fontAlgn="auto">
              <a:lnSpc>
                <a:spcPct val="100000"/>
              </a:lnSpc>
              <a:spcBef>
                <a:spcPts val="1200"/>
              </a:spcBef>
              <a:spcAft>
                <a:spcPts val="0"/>
              </a:spcAft>
              <a:buClr>
                <a:srgbClr val="FF0000"/>
              </a:buClr>
              <a:buSzTx/>
              <a:buFont typeface="Wingdings" panose="05000000000000000000" pitchFamily="2" charset="2"/>
              <a:buChar char="§"/>
              <a:tabLst/>
              <a:defRPr/>
            </a:pPr>
            <a:r>
              <a:rPr lang="en-US" sz="2000" dirty="0">
                <a:cs typeface="Arial"/>
              </a:rPr>
              <a:t>Addressing geographic challenges and </a:t>
            </a:r>
            <a:br>
              <a:rPr lang="en-US" sz="2000" dirty="0">
                <a:cs typeface="Arial"/>
              </a:rPr>
            </a:br>
            <a:r>
              <a:rPr lang="en-US" sz="2000" dirty="0">
                <a:cs typeface="Arial"/>
              </a:rPr>
              <a:t>meeting community-level priorities</a:t>
            </a:r>
          </a:p>
          <a:p>
            <a:pPr marL="228600" marR="0" lvl="1" fontAlgn="auto">
              <a:lnSpc>
                <a:spcPct val="100000"/>
              </a:lnSpc>
              <a:spcBef>
                <a:spcPts val="1200"/>
              </a:spcBef>
              <a:spcAft>
                <a:spcPts val="0"/>
              </a:spcAft>
              <a:buClr>
                <a:srgbClr val="FF0000"/>
              </a:buClr>
              <a:buSzTx/>
              <a:buFont typeface="Wingdings" panose="05000000000000000000" pitchFamily="2" charset="2"/>
              <a:buChar char="§"/>
              <a:tabLst/>
              <a:defRPr/>
            </a:pPr>
            <a:r>
              <a:rPr lang="en-US" sz="2000" dirty="0">
                <a:cs typeface="Arial"/>
              </a:rPr>
              <a:t>Serving as Maryland’s food-assistance </a:t>
            </a:r>
            <a:br>
              <a:rPr lang="en-US" sz="2000" dirty="0">
                <a:cs typeface="Arial"/>
              </a:rPr>
            </a:br>
            <a:r>
              <a:rPr lang="en-US" sz="2000" dirty="0">
                <a:cs typeface="Arial"/>
              </a:rPr>
              <a:t>safety net with emphasis on healthy food:</a:t>
            </a:r>
          </a:p>
          <a:p>
            <a:pPr lvl="1">
              <a:lnSpc>
                <a:spcPct val="100000"/>
              </a:lnSpc>
              <a:spcBef>
                <a:spcPts val="1200"/>
              </a:spcBef>
              <a:spcAft>
                <a:spcPts val="800"/>
              </a:spcAft>
              <a:buClr>
                <a:srgbClr val="FF0000"/>
              </a:buClr>
              <a:buSzPct val="100000"/>
              <a:buFont typeface="Courier New" panose="02070309020205020404" pitchFamily="49" charset="0"/>
              <a:buChar char="o"/>
            </a:pPr>
            <a:r>
              <a:rPr lang="en-US" sz="2000" dirty="0">
                <a:cs typeface="Arial"/>
              </a:rPr>
              <a:t>Offer nutritious produce, meat and </a:t>
            </a:r>
            <a:br>
              <a:rPr lang="en-US" sz="2000" dirty="0">
                <a:cs typeface="Arial"/>
              </a:rPr>
            </a:br>
            <a:r>
              <a:rPr lang="en-US" sz="2000" dirty="0">
                <a:cs typeface="Arial"/>
              </a:rPr>
              <a:t>food items along with nutrition </a:t>
            </a:r>
            <a:br>
              <a:rPr lang="en-US" sz="2000" dirty="0">
                <a:cs typeface="Arial"/>
              </a:rPr>
            </a:br>
            <a:r>
              <a:rPr lang="en-US" sz="2000" dirty="0">
                <a:cs typeface="Arial"/>
              </a:rPr>
              <a:t>education at zero cost to neighbors</a:t>
            </a:r>
          </a:p>
          <a:p>
            <a:pPr marL="228600" lvl="1">
              <a:lnSpc>
                <a:spcPct val="100000"/>
              </a:lnSpc>
              <a:spcBef>
                <a:spcPts val="1200"/>
              </a:spcBef>
              <a:buClr>
                <a:srgbClr val="FF0000"/>
              </a:buClr>
              <a:buFont typeface="Wingdings" panose="05000000000000000000" pitchFamily="2" charset="2"/>
              <a:buChar char="§"/>
              <a:defRPr/>
            </a:pPr>
            <a:r>
              <a:rPr lang="en-US" sz="2000" dirty="0">
                <a:cs typeface="Arial"/>
              </a:rPr>
              <a:t>Addressing regionally defined root causes of food insecurity by partnering with local health, education &amp; social service agencies</a:t>
            </a:r>
          </a:p>
          <a:p>
            <a:pPr marL="285750" indent="-285750">
              <a:lnSpc>
                <a:spcPct val="100000"/>
              </a:lnSpc>
              <a:spcBef>
                <a:spcPts val="0"/>
              </a:spcBef>
              <a:buFont typeface="Wingdings" panose="05000000000000000000" pitchFamily="2" charset="2"/>
              <a:buChar char="ü"/>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964E924E-1A42-4730-9060-66E6285FD912}"/>
              </a:ext>
            </a:extLst>
          </p:cNvPr>
          <p:cNvSpPr>
            <a:spLocks noGrp="1"/>
          </p:cNvSpPr>
          <p:nvPr>
            <p:ph type="body" sz="quarter" idx="10"/>
          </p:nvPr>
        </p:nvSpPr>
        <p:spPr>
          <a:xfrm>
            <a:off x="1098666" y="305813"/>
            <a:ext cx="9677364" cy="520700"/>
          </a:xfrm>
        </p:spPr>
        <p:txBody>
          <a:bodyPr>
            <a:noAutofit/>
          </a:bodyPr>
          <a:lstStyle/>
          <a:p>
            <a:r>
              <a:rPr lang="en-US" sz="3800" spc="-150" dirty="0">
                <a:latin typeface="Calibri" panose="020F0502020204030204" pitchFamily="34" charset="0"/>
                <a:cs typeface="Calibri" panose="020F0502020204030204" pitchFamily="34" charset="0"/>
              </a:rPr>
              <a:t>MFB’s Mobile Market</a:t>
            </a:r>
            <a:endParaRPr lang="en-US" sz="3800" spc="-150" dirty="0">
              <a:latin typeface="+mn-lt"/>
              <a:ea typeface="+mj-ea"/>
              <a:cs typeface="Arial" panose="020B0604020202020204" pitchFamily="34" charset="0"/>
            </a:endParaRPr>
          </a:p>
        </p:txBody>
      </p:sp>
      <p:pic>
        <p:nvPicPr>
          <p:cNvPr id="3" name="Picture 2" descr="A picture containing text, outdoor, tree, sky&#10;&#10;Description automatically generated">
            <a:extLst>
              <a:ext uri="{FF2B5EF4-FFF2-40B4-BE49-F238E27FC236}">
                <a16:creationId xmlns:a16="http://schemas.microsoft.com/office/drawing/2014/main" id="{DFC969C7-9006-4D86-8705-FBB5D771B8BA}"/>
              </a:ext>
            </a:extLst>
          </p:cNvPr>
          <p:cNvPicPr>
            <a:picLocks noChangeAspect="1"/>
          </p:cNvPicPr>
          <p:nvPr/>
        </p:nvPicPr>
        <p:blipFill rotWithShape="1">
          <a:blip r:embed="rId3">
            <a:extLst>
              <a:ext uri="{28A0092B-C50C-407E-A947-70E740481C1C}">
                <a14:useLocalDpi xmlns:a14="http://schemas.microsoft.com/office/drawing/2010/main" val="0"/>
              </a:ext>
            </a:extLst>
          </a:blip>
          <a:srcRect l="186" t="19517" r="1853" b="18768"/>
          <a:stretch/>
        </p:blipFill>
        <p:spPr>
          <a:xfrm>
            <a:off x="6370877" y="2096086"/>
            <a:ext cx="5319376" cy="3038622"/>
          </a:xfrm>
          <a:prstGeom prst="rect">
            <a:avLst/>
          </a:prstGeom>
        </p:spPr>
      </p:pic>
    </p:spTree>
    <p:extLst>
      <p:ext uri="{BB962C8B-B14F-4D97-AF65-F5344CB8AC3E}">
        <p14:creationId xmlns:p14="http://schemas.microsoft.com/office/powerpoint/2010/main" val="220186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tlas">
  <a:themeElements>
    <a:clrScheme name="Custom 1">
      <a:dk1>
        <a:srgbClr val="000000"/>
      </a:dk1>
      <a:lt1>
        <a:srgbClr val="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FFDFF"/>
      </a:hlink>
      <a:folHlink>
        <a:srgbClr val="FFFDFF"/>
      </a:folHlink>
    </a:clrScheme>
    <a:fontScheme name="Atla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F14C516D9D91C488FD5D383760AFF0C" ma:contentTypeVersion="4" ma:contentTypeDescription="Create a new document." ma:contentTypeScope="" ma:versionID="9a8a0f9ad56eb5ccc0e554e18b991dbc">
  <xsd:schema xmlns:xsd="http://www.w3.org/2001/XMLSchema" xmlns:xs="http://www.w3.org/2001/XMLSchema" xmlns:p="http://schemas.microsoft.com/office/2006/metadata/properties" xmlns:ns2="8a288821-7d3e-481d-b738-43eca97cfcf9" targetNamespace="http://schemas.microsoft.com/office/2006/metadata/properties" ma:root="true" ma:fieldsID="fba0e6e1b87ef002e8357cefa752d07a" ns2:_="">
    <xsd:import namespace="8a288821-7d3e-481d-b738-43eca97cfc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288821-7d3e-481d-b738-43eca97cfc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80A818-56EC-43BD-86C5-35F80744D548}">
  <ds:schemaRefs>
    <ds:schemaRef ds:uri="http://schemas.microsoft.com/sharepoint/v3/contenttype/forms"/>
  </ds:schemaRefs>
</ds:datastoreItem>
</file>

<file path=customXml/itemProps2.xml><?xml version="1.0" encoding="utf-8"?>
<ds:datastoreItem xmlns:ds="http://schemas.openxmlformats.org/officeDocument/2006/customXml" ds:itemID="{60B01C25-72FD-49C2-9B21-9805EC8B4FAA}">
  <ds:schemaRefs>
    <ds:schemaRef ds:uri="http://purl.org/dc/dcmitype/"/>
    <ds:schemaRef ds:uri="http://www.w3.org/XML/1998/namespace"/>
    <ds:schemaRef ds:uri="http://schemas.microsoft.com/office/2006/documentManagement/types"/>
    <ds:schemaRef ds:uri="http://purl.org/dc/terms/"/>
    <ds:schemaRef ds:uri="http://schemas.microsoft.com/office/infopath/2007/PartnerControls"/>
    <ds:schemaRef ds:uri="http://schemas.microsoft.com/office/2006/metadata/properties"/>
    <ds:schemaRef ds:uri="http://schemas.openxmlformats.org/package/2006/metadata/core-properties"/>
    <ds:schemaRef ds:uri="8a288821-7d3e-481d-b738-43eca97cfcf9"/>
    <ds:schemaRef ds:uri="http://purl.org/dc/elements/1.1/"/>
  </ds:schemaRefs>
</ds:datastoreItem>
</file>

<file path=customXml/itemProps3.xml><?xml version="1.0" encoding="utf-8"?>
<ds:datastoreItem xmlns:ds="http://schemas.openxmlformats.org/officeDocument/2006/customXml" ds:itemID="{FD569387-16CC-434A-AC2F-D8BAE0599B76}">
  <ds:schemaRefs>
    <ds:schemaRef ds:uri="8a288821-7d3e-481d-b738-43eca97cfc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1103</TotalTime>
  <Words>882</Words>
  <Application>Microsoft Office PowerPoint</Application>
  <PresentationFormat>Widescreen</PresentationFormat>
  <Paragraphs>129</Paragraphs>
  <Slides>15</Slides>
  <Notes>11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Calibri Light</vt:lpstr>
      <vt:lpstr>Courier New</vt:lpstr>
      <vt:lpstr>Rockwell</vt:lpstr>
      <vt:lpstr>Rockwell Extra Bold</vt:lpstr>
      <vt:lpstr>Wingdings</vt:lpstr>
      <vt:lpstr>Office Theme</vt:lpstr>
      <vt:lpstr>Atlas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Meredith Ditto</dc:creator>
  <cp:lastModifiedBy>Jennifer Small</cp:lastModifiedBy>
  <cp:revision>30</cp:revision>
  <cp:lastPrinted>2021-10-04T01:28:12Z</cp:lastPrinted>
  <dcterms:created xsi:type="dcterms:W3CDTF">2021-06-11T13:17:36Z</dcterms:created>
  <dcterms:modified xsi:type="dcterms:W3CDTF">2022-05-14T18:39:42Z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0x010100CF14C516D9D91C488FD5D383760AFF0C</vt:lpwstr>
  </property>
</Properties>
</file>