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notesMasterIdLst>
    <p:notesMasterId r:id="rId27"/>
  </p:notesMasterIdLst>
  <p:sldIdLst>
    <p:sldId id="299" r:id="rId5"/>
    <p:sldId id="261" r:id="rId6"/>
    <p:sldId id="280" r:id="rId7"/>
    <p:sldId id="274" r:id="rId8"/>
    <p:sldId id="269" r:id="rId9"/>
    <p:sldId id="270" r:id="rId10"/>
    <p:sldId id="297" r:id="rId11"/>
    <p:sldId id="292" r:id="rId12"/>
    <p:sldId id="283" r:id="rId13"/>
    <p:sldId id="278" r:id="rId14"/>
    <p:sldId id="263" r:id="rId15"/>
    <p:sldId id="275" r:id="rId16"/>
    <p:sldId id="267" r:id="rId17"/>
    <p:sldId id="266" r:id="rId18"/>
    <p:sldId id="264" r:id="rId19"/>
    <p:sldId id="262" r:id="rId20"/>
    <p:sldId id="268" r:id="rId21"/>
    <p:sldId id="282" r:id="rId22"/>
    <p:sldId id="265" r:id="rId23"/>
    <p:sldId id="289" r:id="rId24"/>
    <p:sldId id="271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4F8D5-A0D1-2648-AA4D-B46E0D31ACB1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C97EE-22A1-CA44-A4C2-E6669B83C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COVID- bus, labor</a:t>
            </a:r>
          </a:p>
          <a:p>
            <a:r>
              <a:rPr lang="en-US" dirty="0"/>
              <a:t>Getting through the SNAP; board of ed did not fit into their categories</a:t>
            </a:r>
          </a:p>
          <a:p>
            <a:r>
              <a:rPr lang="en-US" dirty="0"/>
              <a:t>the retrofit length of time, some due to </a:t>
            </a:r>
            <a:r>
              <a:rPr lang="en-US" dirty="0" err="1"/>
              <a:t>covid</a:t>
            </a:r>
            <a:r>
              <a:rPr lang="en-US" dirty="0"/>
              <a:t> some due to me not being able to stay on top of them. They took liberties that were not in the plan. One person that is a watch dog. </a:t>
            </a:r>
          </a:p>
          <a:p>
            <a:r>
              <a:rPr lang="en-US" dirty="0"/>
              <a:t>Coming up with a name. Geez this was hard. Decided to connect it with our Shore gourmet market for continuity. </a:t>
            </a:r>
          </a:p>
          <a:p>
            <a:r>
              <a:rPr lang="en-US" dirty="0"/>
              <a:t>figuring out the mapping of neighborhoods for the unit. Constant change of what works and what does not work.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A9E15-3313-46CC-A08E-2C9AD5281C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6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4EDE-B533-FB40-B4C2-43FCB733C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F014E-804B-0443-B809-3242E0F20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9CD70-49E4-E847-B5D5-93F75B80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A1F76-4B73-3E49-8347-1B36F81B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C3A59-6373-7D40-8378-B74A0AE7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CE18-F9F8-7940-848A-8829C140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B974-23AE-3249-B903-21E226255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24C67-2E44-BC4A-9BC4-25701D7B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4272C-3D1C-D244-A829-7CFDCBD5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BB838-CEC8-1C47-B575-CEE5FDCD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5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64252-F983-6243-A741-06FA99F2E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3FBA7-9A63-2148-90BE-A64DFC2A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C237-9447-E049-92D7-20C66E67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4A3C-E0C6-2A44-B421-1BF17778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48399-53F8-8041-9650-211F3E2E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2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6849-C190-C346-80F2-B9AA6734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37FD4-0D21-AA4B-9B58-97A8860F0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138E7-1E1A-B642-9072-3DE289FD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A0A6F-2E98-0C42-8FD3-E3DDE055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BF423-19CF-FD47-B126-155B02A8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9181-932A-5D4F-83BF-322CBF0B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A31CD-FAA8-8448-A41A-DFF5D9AE5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33FB6-7C4C-6747-8EDB-10F2F434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B0478-EA00-5D46-9797-EFB28B32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3B92B-CF4B-2245-AD38-FC9E037C9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64D8-2D06-4346-9AB3-F0B2448D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E000-857E-1640-9779-868EE34CE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6AB21-4386-B240-ABEF-D62927D4F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19CD8-77FC-F24F-AAAC-37B63C7C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4A513-B2BE-EE4C-81D8-EB2E87D3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A590-70EE-234A-BF23-4B5C640B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2FB8-9D14-8142-BF04-49AD55CA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C6AE3-F7C0-4740-B09B-35AD89B98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79FFB-0EC4-ED4E-A734-436383556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E0B597-CE5B-DB45-A7A5-75A9C0D3C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02DAF-5E34-0042-932D-137581285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D0F9A-520E-CF47-8210-B4198B68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45BDA0-4690-D448-A8DE-A096793E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278E6-C1D8-7C43-935E-83AA7AE6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2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EEB1-2C4C-9D4F-B2C3-80C43BBD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B343C-073B-7245-9DB0-9C3849FA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D2AA1-4FCE-AF4A-87FA-A0803D6C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D7F5D-32EA-5241-BB7D-0B0D85F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3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031E4-581F-5E4F-AB11-05BAAFAA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B888F-BA17-2F43-B8AA-BB97C68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AC242-E543-DD40-879A-58D0D5F9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7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4427-349E-794C-9EB5-EFEAC24E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651A-0B93-5F4E-AA39-4DB8FFEA4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2B288-02C2-CD4E-992D-C4875C047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62C8B-CDA7-1241-9CD4-43D438EC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F7177-D74B-1440-9398-46B747DD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E2E2C-0105-6A4E-887D-48AA39AE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FD5C-EA06-6244-8F63-EB4DB68B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76DBC-FFAF-6A4E-B438-AC9C20A37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0AE92-0376-284D-9562-DBE495D52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A3F66-99CE-3E48-88AE-9DEFD510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57523-1A6C-4C4C-A65E-941004B7B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45E08-783F-9546-8A75-7BFA3C5A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EDB4D-C22D-834D-A8A4-27B1893C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FB9A1-0C9A-564C-810D-3447E2540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7A93F-9CF7-5C46-B4BB-E32A01922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A4F7E-4248-4310-9183-76860AAEA34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9458B-B994-F54E-9E62-553FCCF6A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3ACE4-4EEB-F043-B88A-039803282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79194-0611-4009-A260-14A73EF7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panowitz@strength.org" TargetMode="External"/><Relationship Id="rId2" Type="http://schemas.openxmlformats.org/officeDocument/2006/relationships/hyperlink" Target="mailto:brewster.amanda@ccpsstaff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-UtSHa_8lqQ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5882B3-3657-014A-A272-993DD2C82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832" y="1025611"/>
            <a:ext cx="10527958" cy="5696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D4CE8-A4A5-2D45-8683-4D196AC50030}"/>
              </a:ext>
            </a:extLst>
          </p:cNvPr>
          <p:cNvSpPr txBox="1"/>
          <p:nvPr/>
        </p:nvSpPr>
        <p:spPr>
          <a:xfrm>
            <a:off x="615778" y="135924"/>
            <a:ext cx="11419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Creating a Mobile Summer Meals &amp; Community Food Access Operation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5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62" y="600742"/>
            <a:ext cx="10515600" cy="975518"/>
          </a:xfrm>
        </p:spPr>
        <p:txBody>
          <a:bodyPr/>
          <a:lstStyle/>
          <a:p>
            <a:r>
              <a:rPr lang="en-US" sz="5400" b="1" dirty="0">
                <a:latin typeface="Candara" panose="020E0502030303020204" pitchFamily="34" charset="0"/>
              </a:rPr>
              <a:t>Why a Mobile Market?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37" y="1576259"/>
            <a:ext cx="5515708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Promotion of local farmers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SNAP accepted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Senior Citizen vouchers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Local economic development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Connect with your community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Food equity and security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Food desert areas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Candara" panose="020E0502030303020204" pitchFamily="34" charset="0"/>
              </a:rPr>
              <a:t>Rural setting limited public transportation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4F189D77-48DD-B04E-A553-F0DD5BB87F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72CB8-7B3E-9341-B3EE-8812B672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535" y="1119392"/>
            <a:ext cx="6026665" cy="51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89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1DBB-A9DD-4AA4-A8D8-B975201F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892"/>
            <a:ext cx="10515600" cy="932490"/>
          </a:xfrm>
        </p:spPr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The Vehicle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F1B2-F8C8-4CC8-9A9B-910BA45F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382"/>
            <a:ext cx="10515600" cy="4615581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MDOT – requested retired bus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14 passenger bus (no CDL required), removable shelving unit</a:t>
            </a:r>
          </a:p>
          <a:p>
            <a:r>
              <a:rPr lang="en-US" dirty="0">
                <a:latin typeface="Candara" panose="020E0502030303020204" pitchFamily="34" charset="0"/>
              </a:rPr>
              <a:t>Rural MD council 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$20k to retrofit the bus: Wrap- $4k, $16k to gut the inside, run the electric, HVAC, build shelving, fabricate the walls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7E6F4-8290-4D35-AD3D-147A8FB01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83" y="3716985"/>
            <a:ext cx="5889897" cy="2835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F1575-F614-439E-BE22-03A519F1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54" y="1"/>
            <a:ext cx="3784121" cy="26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7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C27F-B88D-4970-94C0-D73748E7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The Vehicle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DEBF2-E7E9-49F9-8CA4-1EE242FC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336"/>
            <a:ext cx="10515600" cy="4891627"/>
          </a:xfrm>
        </p:spPr>
        <p:txBody>
          <a:bodyPr/>
          <a:lstStyle/>
          <a:p>
            <a:r>
              <a:rPr lang="en-US" dirty="0"/>
              <a:t>Caroline Human Services Council (local government board)</a:t>
            </a:r>
          </a:p>
          <a:p>
            <a:pPr lvl="1"/>
            <a:r>
              <a:rPr lang="en-US" dirty="0"/>
              <a:t>$12k grant- fridge &amp; freezer, generator, handwashing station, signage</a:t>
            </a:r>
          </a:p>
          <a:p>
            <a:r>
              <a:rPr lang="en-US" dirty="0"/>
              <a:t>No Kid Hungry MD </a:t>
            </a:r>
          </a:p>
          <a:p>
            <a:pPr lvl="1"/>
            <a:r>
              <a:rPr lang="en-US" dirty="0"/>
              <a:t>$50k grant- operations: staffing, </a:t>
            </a:r>
            <a:r>
              <a:rPr lang="en-US" dirty="0" err="1"/>
              <a:t>r&amp;m</a:t>
            </a:r>
            <a:r>
              <a:rPr lang="en-US" dirty="0"/>
              <a:t>, gas, </a:t>
            </a:r>
          </a:p>
          <a:p>
            <a:pPr marL="457200" lvl="1" indent="0">
              <a:buNone/>
            </a:pPr>
            <a:r>
              <a:rPr lang="en-US" dirty="0"/>
              <a:t>	A-frame for signage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F73F7-B9BB-4A28-8424-98B53A66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0557" y="2799663"/>
            <a:ext cx="4472321" cy="335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27FBF8-63F0-4D04-AFCB-CED5CBDB2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80" y="3429000"/>
            <a:ext cx="6038490" cy="33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4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B0B6-FAB4-487B-82AA-413655BE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308"/>
            <a:ext cx="10515600" cy="5077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ndara" panose="020E0502030303020204" pitchFamily="34" charset="0"/>
              </a:rPr>
              <a:t>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D3CE-2E77-4D14-B4B7-3055D6D5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898"/>
            <a:ext cx="6477000" cy="5176066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Frozen one person meals in heat-able trays &amp; soups</a:t>
            </a:r>
          </a:p>
          <a:p>
            <a:r>
              <a:rPr lang="en-US" dirty="0">
                <a:latin typeface="Candara" panose="020E0502030303020204" pitchFamily="34" charset="0"/>
              </a:rPr>
              <a:t>Fresh Produce (</a:t>
            </a:r>
            <a:r>
              <a:rPr lang="en-US" sz="2000" dirty="0">
                <a:latin typeface="Candara" panose="020E0502030303020204" pitchFamily="34" charset="0"/>
              </a:rPr>
              <a:t>local if possible-Walmart)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fruits and veggies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soon local frozen produce</a:t>
            </a:r>
          </a:p>
          <a:p>
            <a:r>
              <a:rPr lang="en-US" dirty="0">
                <a:latin typeface="Candara" panose="020E0502030303020204" pitchFamily="34" charset="0"/>
              </a:rPr>
              <a:t>Staples-eggs, milk, bread, butter</a:t>
            </a:r>
          </a:p>
          <a:p>
            <a:r>
              <a:rPr lang="en-US" dirty="0">
                <a:latin typeface="Candara" panose="020E0502030303020204" pitchFamily="34" charset="0"/>
              </a:rPr>
              <a:t>Summer &amp; Afterschool Meals 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Both cold &amp; heat-able meals</a:t>
            </a:r>
          </a:p>
          <a:p>
            <a:pPr lvl="1"/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0E4D2-1ED9-4DCB-9E90-BD6A67456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98" y="681037"/>
            <a:ext cx="3318793" cy="4968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F4AFF2-3E06-42F2-9AF2-860C9CE5E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29" y="4206171"/>
            <a:ext cx="4008086" cy="24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3D1E-6603-4781-AC73-AB4256DD8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88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C3E06-E247-4C89-837A-1817CDBA1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951"/>
            <a:ext cx="5426676" cy="4620012"/>
          </a:xfrm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Created a full time position</a:t>
            </a:r>
          </a:p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  Farm to School Manager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Connection with farmers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Places orders 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Tower Garden Care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F2S programming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Stocks and rides the bus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Fills in at schools when needed</a:t>
            </a:r>
          </a:p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Part Time/ Retiree to drive bus </a:t>
            </a:r>
          </a:p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18 </a:t>
            </a:r>
            <a:r>
              <a:rPr lang="en-US" dirty="0" err="1">
                <a:latin typeface="Candara" panose="020E0502030303020204" pitchFamily="34" charset="0"/>
              </a:rPr>
              <a:t>hrs</a:t>
            </a:r>
            <a:r>
              <a:rPr lang="en-US" dirty="0">
                <a:latin typeface="Candara" panose="020E0502030303020204" pitchFamily="34" charset="0"/>
              </a:rPr>
              <a:t> week</a:t>
            </a:r>
          </a:p>
          <a:p>
            <a:pPr marL="457200" lvl="1" indent="0">
              <a:buNone/>
            </a:pPr>
            <a:endParaRPr lang="en-US" dirty="0">
              <a:latin typeface="Candara" panose="020E050203030302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F94CB-C838-46A5-8228-364CFFDB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59" y="496552"/>
            <a:ext cx="5091078" cy="286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59EE4-0F8F-42DF-AC67-10C7625D7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02" y="3490510"/>
            <a:ext cx="4009504" cy="267804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15665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242C-9A73-49CE-8269-C87BCFB4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Route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817BE-3CD5-41FC-A44F-9870E9E07D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2053E-6008-42C7-AC3A-B6DE8639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0369" y="1061049"/>
            <a:ext cx="3528205" cy="5115914"/>
          </a:xfrm>
          <a:noFill/>
          <a:ln w="5715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/>
              <a:t>Stopping </a:t>
            </a:r>
            <a:r>
              <a:rPr lang="en-US" sz="2400" dirty="0">
                <a:latin typeface="Candara" panose="020E0502030303020204" pitchFamily="34" charset="0"/>
              </a:rPr>
              <a:t>at</a:t>
            </a:r>
            <a:r>
              <a:rPr lang="en-US" sz="2400" dirty="0"/>
              <a:t> busy bus stops in high needs areas for supper meals &amp; weekend back packs</a:t>
            </a:r>
          </a:p>
          <a:p>
            <a:r>
              <a:rPr lang="en-US" sz="2400" dirty="0"/>
              <a:t>Trial and error, flexibility</a:t>
            </a:r>
          </a:p>
          <a:p>
            <a:r>
              <a:rPr lang="en-US" sz="2400" dirty="0"/>
              <a:t>Reach out to subsidized housing co. &amp; community centers</a:t>
            </a:r>
          </a:p>
          <a:p>
            <a:r>
              <a:rPr lang="en-US" sz="2400" dirty="0"/>
              <a:t>Churches</a:t>
            </a:r>
          </a:p>
          <a:p>
            <a:r>
              <a:rPr lang="en-US" sz="2400" dirty="0"/>
              <a:t>Existing food pantries</a:t>
            </a:r>
          </a:p>
          <a:p>
            <a:r>
              <a:rPr lang="en-US" sz="2400" dirty="0"/>
              <a:t>Homeless shelters</a:t>
            </a:r>
          </a:p>
          <a:p>
            <a:r>
              <a:rPr lang="en-US" sz="2400" dirty="0"/>
              <a:t>Health Departments &amp; clinics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61245-920F-41D6-B48D-9226288D6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" y="1419350"/>
            <a:ext cx="8104517" cy="45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F95A-5486-4E0F-B7D7-1C56ABFF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57" y="347962"/>
            <a:ext cx="10515600" cy="1325563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4580F-A6FC-46F6-94B8-98BE118DD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525"/>
            <a:ext cx="10515600" cy="4503438"/>
          </a:xfrm>
        </p:spPr>
        <p:txBody>
          <a:bodyPr/>
          <a:lstStyle/>
          <a:p>
            <a:r>
              <a:rPr lang="en-US" dirty="0"/>
              <a:t>COVID- bus, labor</a:t>
            </a:r>
          </a:p>
          <a:p>
            <a:r>
              <a:rPr lang="en-US" dirty="0"/>
              <a:t>SNAP with Board of Ed </a:t>
            </a:r>
          </a:p>
          <a:p>
            <a:r>
              <a:rPr lang="en-US" dirty="0"/>
              <a:t>Retrofit- length of time</a:t>
            </a:r>
          </a:p>
          <a:p>
            <a:r>
              <a:rPr lang="en-US" dirty="0"/>
              <a:t>Naming the bus</a:t>
            </a:r>
          </a:p>
          <a:p>
            <a:r>
              <a:rPr lang="en-US" dirty="0"/>
              <a:t>Mapping of neighborhoods</a:t>
            </a:r>
          </a:p>
          <a:p>
            <a:r>
              <a:rPr lang="en-US" dirty="0"/>
              <a:t>Long term sustainability</a:t>
            </a:r>
          </a:p>
          <a:p>
            <a:r>
              <a:rPr lang="en-US" dirty="0"/>
              <a:t>Community buy-in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E494F-0B59-4872-BBF4-02E0E0E9D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1" y="3361923"/>
            <a:ext cx="5347151" cy="3006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0BA50-C73D-4D50-9544-68DE1F576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51" y="100886"/>
            <a:ext cx="5459295" cy="30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4774-86B5-4270-8CE1-E3D2F296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Sustainability &amp;</a:t>
            </a:r>
            <a:br>
              <a:rPr lang="en-US" b="1" dirty="0">
                <a:latin typeface="Candara" panose="020E0502030303020204" pitchFamily="34" charset="0"/>
              </a:rPr>
            </a:br>
            <a:r>
              <a:rPr lang="en-US" b="1" dirty="0">
                <a:latin typeface="Candara" panose="020E0502030303020204" pitchFamily="34" charset="0"/>
              </a:rPr>
              <a:t>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B963C-D1C5-441A-AE2D-18D01E31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SNAP acceptance </a:t>
            </a:r>
          </a:p>
          <a:p>
            <a:r>
              <a:rPr lang="en-US" dirty="0">
                <a:latin typeface="Candara" panose="020E0502030303020204" pitchFamily="34" charset="0"/>
              </a:rPr>
              <a:t>Selling items</a:t>
            </a:r>
          </a:p>
          <a:p>
            <a:r>
              <a:rPr lang="en-US" dirty="0">
                <a:latin typeface="Candara" panose="020E0502030303020204" pitchFamily="34" charset="0"/>
              </a:rPr>
              <a:t>USDA Summer and afterschool meals </a:t>
            </a:r>
          </a:p>
          <a:p>
            <a:r>
              <a:rPr lang="en-US" dirty="0">
                <a:latin typeface="Candara" panose="020E0502030303020204" pitchFamily="34" charset="0"/>
              </a:rPr>
              <a:t>Grants </a:t>
            </a:r>
          </a:p>
          <a:p>
            <a:r>
              <a:rPr lang="en-US" dirty="0">
                <a:latin typeface="Candara" panose="020E0502030303020204" pitchFamily="34" charset="0"/>
              </a:rPr>
              <a:t>Private funders</a:t>
            </a:r>
          </a:p>
          <a:p>
            <a:r>
              <a:rPr lang="en-US" dirty="0">
                <a:latin typeface="Candara" panose="020E0502030303020204" pitchFamily="34" charset="0"/>
              </a:rPr>
              <a:t>Fundraisers</a:t>
            </a:r>
          </a:p>
          <a:p>
            <a:pPr marL="0" indent="0">
              <a:buNone/>
            </a:pPr>
            <a:endParaRPr lang="en-US" dirty="0">
              <a:latin typeface="Candara" panose="020E0502030303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1002C-A188-44CB-A9B3-51897A6B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80" y="885925"/>
            <a:ext cx="4628166" cy="3091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1ABFA-0C92-4A64-BA2B-663871196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62" y="3809984"/>
            <a:ext cx="4175184" cy="278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76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36" y="500062"/>
            <a:ext cx="5422073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Connecting the Farm to School &amp;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478" y="1819275"/>
            <a:ext cx="5527431" cy="435133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000" dirty="0">
                <a:latin typeface="Candara" panose="020E0502030303020204" pitchFamily="34" charset="0"/>
              </a:rPr>
              <a:t>Aeroponic growing tower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Candara" panose="020E0502030303020204" pitchFamily="34" charset="0"/>
              </a:rPr>
              <a:t>All elementary &amp; middle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Candara" panose="020E0502030303020204" pitchFamily="34" charset="0"/>
              </a:rPr>
              <a:t>Schools, library, Judy centers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Candara" panose="020E0502030303020204" pitchFamily="34" charset="0"/>
              </a:rPr>
              <a:t>Business yearly sponsorships 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Candara" panose="020E0502030303020204" pitchFamily="34" charset="0"/>
              </a:rPr>
              <a:t>Nutrition and science learning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Candara" panose="020E0502030303020204" pitchFamily="34" charset="0"/>
              </a:rPr>
              <a:t>Intro to culinary &amp; ag education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FA683EE-3536-974F-902C-66320907FD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DA940F-3487-D04B-8AD1-B56A0C21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48" y="619397"/>
            <a:ext cx="4327081" cy="556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9293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1BD7-FFDC-4CDD-90C2-A42D61D42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12E5-5E53-4BC7-92D8-EA4C8CFAA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83" y="1388853"/>
            <a:ext cx="5666117" cy="4788111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Library for free books </a:t>
            </a:r>
          </a:p>
          <a:p>
            <a:r>
              <a:rPr lang="en-US" dirty="0" err="1">
                <a:latin typeface="Candara" panose="020E0502030303020204" pitchFamily="34" charset="0"/>
              </a:rPr>
              <a:t>Choptank</a:t>
            </a:r>
            <a:r>
              <a:rPr lang="en-US" dirty="0">
                <a:latin typeface="Candara" panose="020E0502030303020204" pitchFamily="34" charset="0"/>
              </a:rPr>
              <a:t> Health mobile unit for wellness checks and "food is medicine" scripts for produce </a:t>
            </a:r>
          </a:p>
          <a:p>
            <a:r>
              <a:rPr lang="en-US" dirty="0">
                <a:latin typeface="Candara" panose="020E0502030303020204" pitchFamily="34" charset="0"/>
              </a:rPr>
              <a:t>Local farmers (stands) for summer harvest &amp; Walmart during the winter months</a:t>
            </a:r>
          </a:p>
          <a:p>
            <a:r>
              <a:rPr lang="en-US" dirty="0">
                <a:latin typeface="Candara" panose="020E0502030303020204" pitchFamily="34" charset="0"/>
              </a:rPr>
              <a:t>University of MD extension for recipe cards, labeling, and educational materials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7BB47-F578-4E8F-8964-065D952ACB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C54AA-7714-49E7-82E0-09C134ABC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7906"/>
            <a:ext cx="5577355" cy="4887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CEB4F-130A-6643-B9AF-E7F5B5F5B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7906"/>
            <a:ext cx="5577355" cy="48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A39B98D-8379-4B65-A843-6DF4DEFF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6" y="665629"/>
            <a:ext cx="3146612" cy="786653"/>
          </a:xfrm>
          <a:prstGeom prst="rect">
            <a:avLst/>
          </a:prstGeom>
        </p:spPr>
      </p:pic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0374E2F3-815A-4D27-905B-74B75264533E}"/>
              </a:ext>
            </a:extLst>
          </p:cNvPr>
          <p:cNvSpPr txBox="1">
            <a:spLocks/>
          </p:cNvSpPr>
          <p:nvPr/>
        </p:nvSpPr>
        <p:spPr>
          <a:xfrm>
            <a:off x="2903544" y="1810092"/>
            <a:ext cx="6625467" cy="153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Beth Brewster</a:t>
            </a:r>
          </a:p>
          <a:p>
            <a:r>
              <a:rPr lang="en-US" dirty="0"/>
              <a:t>Supervisor of Food Services</a:t>
            </a:r>
          </a:p>
          <a:p>
            <a:r>
              <a:rPr lang="en-US" dirty="0"/>
              <a:t>Caroline County Public Schools, Maryland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98329CC-192F-4824-8CF5-9B474137B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71" y="1385664"/>
            <a:ext cx="1601710" cy="2209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583428-80F5-48E6-B589-1658B2FC5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71" y="3842556"/>
            <a:ext cx="1601709" cy="2209255"/>
          </a:xfrm>
          <a:prstGeom prst="rect">
            <a:avLst/>
          </a:prstGeom>
        </p:spPr>
      </p:pic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F2C04204-51AC-47F2-BF9D-65F7A8D5AAFA}"/>
              </a:ext>
            </a:extLst>
          </p:cNvPr>
          <p:cNvSpPr txBox="1">
            <a:spLocks/>
          </p:cNvSpPr>
          <p:nvPr/>
        </p:nvSpPr>
        <p:spPr>
          <a:xfrm>
            <a:off x="2866451" y="4266986"/>
            <a:ext cx="6459097" cy="1360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Kara Panowitz, MSW</a:t>
            </a:r>
          </a:p>
          <a:p>
            <a:r>
              <a:rPr lang="en-US" dirty="0"/>
              <a:t>Senior Manager</a:t>
            </a:r>
          </a:p>
          <a:p>
            <a:r>
              <a:rPr lang="en-US" dirty="0"/>
              <a:t>No Kid Hungry MD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FA7B380-F4B8-4C92-A14D-0F4EE669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20" y="1681166"/>
            <a:ext cx="2429160" cy="109910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57454421-6EFD-4AC4-8FCA-CD853289A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71" y="4266986"/>
            <a:ext cx="3087058" cy="10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7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19" y="571776"/>
            <a:ext cx="10515600" cy="1325563"/>
          </a:xfrm>
        </p:spPr>
        <p:txBody>
          <a:bodyPr/>
          <a:lstStyle/>
          <a:p>
            <a:r>
              <a:rPr lang="en-US" b="1" dirty="0">
                <a:latin typeface="Candara" panose="020E0502030303020204" pitchFamily="34" charset="0"/>
              </a:rPr>
              <a:t>Grant Sources/ Partners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2554" y="1183287"/>
            <a:ext cx="5157787" cy="36845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latin typeface="Candara" panose="020E0502030303020204" pitchFamily="34" charset="0"/>
              </a:rPr>
              <a:t>Food Insecurity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Caroline County Public Schools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Candara" panose="020E0502030303020204" pitchFamily="34" charset="0"/>
              </a:rPr>
              <a:t>Caroline Human Services Council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Food for Learning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Candara" panose="020E0502030303020204" pitchFamily="34" charset="0"/>
              </a:rPr>
              <a:t>Caroline Foundation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Caroline Helping Hands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Candara" panose="020E0502030303020204" pitchFamily="34" charset="0"/>
              </a:rPr>
              <a:t>Mid Shore Community Foundation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2554" y="4224904"/>
            <a:ext cx="4838087" cy="192879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400" b="1" dirty="0">
                <a:latin typeface="Candara" panose="020E0502030303020204" pitchFamily="34" charset="0"/>
              </a:rPr>
              <a:t>Farmers / Local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Mid Shore Regional Council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latin typeface="Candara" panose="020E0502030303020204" pitchFamily="34" charset="0"/>
              </a:rPr>
              <a:t>Rural Maryland Council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Maryland Department of AG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241D0B2C-F798-1942-AC3B-6F21C63CC2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9CB1CA-12CB-5C41-A838-CE590F7A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1" y="1403178"/>
            <a:ext cx="5664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3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AA424-2036-4ADF-9EC7-4477663E8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75" y="876450"/>
            <a:ext cx="105156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sz="4800" dirty="0">
                <a:latin typeface="Candara" panose="020E0502030303020204" pitchFamily="34" charset="0"/>
              </a:rPr>
              <a:t>Questions?</a:t>
            </a:r>
          </a:p>
          <a:p>
            <a:pPr marL="0" indent="0">
              <a:buNone/>
            </a:pPr>
            <a:endParaRPr lang="en-US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ndara" panose="020E0502030303020204" pitchFamily="34" charset="0"/>
              </a:rPr>
              <a:t>Beth Brewster- </a:t>
            </a:r>
            <a:r>
              <a:rPr lang="en-US" sz="2400" dirty="0">
                <a:latin typeface="Candara" panose="020E0502030303020204" pitchFamily="34" charset="0"/>
                <a:hlinkClick r:id="rId2"/>
              </a:rPr>
              <a:t>brewster.amanda@ccpsstaff.org</a:t>
            </a:r>
            <a:endParaRPr lang="en-US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ndara" panose="020E0502030303020204" pitchFamily="34" charset="0"/>
              </a:rPr>
              <a:t>Kara Panowitz- </a:t>
            </a:r>
            <a:r>
              <a:rPr lang="en-US" sz="2400" dirty="0">
                <a:latin typeface="Candara" panose="020E0502030303020204" pitchFamily="34" charset="0"/>
                <a:hlinkClick r:id="rId3"/>
              </a:rPr>
              <a:t>kpanowitz@strength.org</a:t>
            </a:r>
            <a:endParaRPr lang="en-US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076" name="Picture 4" descr="if you can't feed hundred people then just feed one">
            <a:extLst>
              <a:ext uri="{FF2B5EF4-FFF2-40B4-BE49-F238E27FC236}">
                <a16:creationId xmlns:a16="http://schemas.microsoft.com/office/drawing/2014/main" id="{B3D08E6D-97C4-BC4F-989F-B7D66C65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65" y="642551"/>
            <a:ext cx="4127157" cy="53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4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9401-8D2A-7DA3-6B51-8FD9D9D1A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https://youtu.be/-UtSHa_8lqQ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F0A66-ED96-8663-40D1-708BAC8FE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2" t="18837" r="40672" b="26506"/>
          <a:stretch/>
        </p:blipFill>
        <p:spPr>
          <a:xfrm>
            <a:off x="3459480" y="3616960"/>
            <a:ext cx="5273040" cy="3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332" y="271109"/>
            <a:ext cx="10515600" cy="2051961"/>
          </a:xfrm>
        </p:spPr>
        <p:txBody>
          <a:bodyPr>
            <a:noAutofit/>
          </a:bodyPr>
          <a:lstStyle/>
          <a:p>
            <a:pPr algn="ctr"/>
            <a:br>
              <a:rPr lang="en-US" sz="9600" dirty="0"/>
            </a:br>
            <a:r>
              <a:rPr lang="en-US" sz="8000" dirty="0">
                <a:latin typeface="Candara" panose="020E0502030303020204" pitchFamily="34" charset="0"/>
              </a:rPr>
              <a:t>Chesapeake</a:t>
            </a:r>
            <a:br>
              <a:rPr lang="en-US" sz="8000" dirty="0">
                <a:latin typeface="Candara" panose="020E0502030303020204" pitchFamily="34" charset="0"/>
              </a:rPr>
            </a:br>
            <a:r>
              <a:rPr lang="en-US" sz="8000" dirty="0">
                <a:latin typeface="Candara" panose="020E0502030303020204" pitchFamily="34" charset="0"/>
              </a:rPr>
              <a:t>FOOD CONNECTION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803" y="3120185"/>
            <a:ext cx="4570003" cy="1921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E8B2B-2BD7-B644-BC0A-9A24334FFCAA}"/>
              </a:ext>
            </a:extLst>
          </p:cNvPr>
          <p:cNvSpPr txBox="1"/>
          <p:nvPr/>
        </p:nvSpPr>
        <p:spPr>
          <a:xfrm>
            <a:off x="1519881" y="5560541"/>
            <a:ext cx="874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latin typeface="Candara" panose="020E0502030303020204" pitchFamily="34" charset="0"/>
              </a:rPr>
              <a:t>Goes Mobile!</a:t>
            </a:r>
          </a:p>
        </p:txBody>
      </p:sp>
    </p:spTree>
    <p:extLst>
      <p:ext uri="{BB962C8B-B14F-4D97-AF65-F5344CB8AC3E}">
        <p14:creationId xmlns:p14="http://schemas.microsoft.com/office/powerpoint/2010/main" val="30417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Caroline County, Eastern Shore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060459" cy="4648328"/>
          </a:xfr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08196735-CCF6-5E4E-8027-BC3B2C37BFA3}"/>
              </a:ext>
            </a:extLst>
          </p:cNvPr>
          <p:cNvSpPr/>
          <p:nvPr/>
        </p:nvSpPr>
        <p:spPr>
          <a:xfrm>
            <a:off x="9539416" y="3577281"/>
            <a:ext cx="963826" cy="6514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9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849" y="661687"/>
            <a:ext cx="10515600" cy="1325563"/>
          </a:xfrm>
        </p:spPr>
        <p:txBody>
          <a:bodyPr/>
          <a:lstStyle/>
          <a:p>
            <a:r>
              <a:rPr lang="en-US" sz="7200" b="1" dirty="0">
                <a:latin typeface="Candara" panose="020E0502030303020204" pitchFamily="34" charset="0"/>
              </a:rPr>
              <a:t>Snapshot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192" y="639208"/>
            <a:ext cx="6660356" cy="5262829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Candara" panose="020E0502030303020204" pitchFamily="34" charset="0"/>
              </a:rPr>
              <a:t>Nine cafeterias with service to Judy Center &amp; Family Support Center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56% FARMS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5,500 students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Over 2,000 Direct Cert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Over 60 employees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Internal Catering service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All schools have breakfast in the classroom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094BEB1-6157-4846-9A87-ED0C1DD99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CCA2D-EBF5-8C46-B306-5C1E36C0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3" y="1836749"/>
            <a:ext cx="3979952" cy="4065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45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351" y="6281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andara" panose="020E0502030303020204" pitchFamily="34" charset="0"/>
                <a:cs typeface="Arial Hebrew"/>
              </a:rPr>
              <a:t>Average </a:t>
            </a:r>
            <a:br>
              <a:rPr lang="en-US" sz="6000" b="1" dirty="0">
                <a:latin typeface="Candara" panose="020E0502030303020204" pitchFamily="34" charset="0"/>
                <a:cs typeface="Arial Hebrew"/>
              </a:rPr>
            </a:br>
            <a:r>
              <a:rPr lang="en-US" sz="6000" b="1" dirty="0">
                <a:latin typeface="Candara" panose="020E0502030303020204" pitchFamily="34" charset="0"/>
                <a:cs typeface="Arial Hebrew"/>
              </a:rPr>
              <a:t>Participation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33" y="2663382"/>
            <a:ext cx="4543170" cy="257196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000" dirty="0">
                <a:latin typeface="Candara" panose="020E0502030303020204" pitchFamily="34" charset="0"/>
              </a:rPr>
              <a:t>Breakfast</a:t>
            </a:r>
          </a:p>
          <a:p>
            <a:pPr marL="0" indent="0" algn="r">
              <a:buNone/>
            </a:pPr>
            <a:r>
              <a:rPr lang="en-US" sz="4000" dirty="0">
                <a:latin typeface="Candara" panose="020E0502030303020204" pitchFamily="34" charset="0"/>
              </a:rPr>
              <a:t>Lunch</a:t>
            </a:r>
          </a:p>
          <a:p>
            <a:pPr marL="0" indent="0" algn="r">
              <a:buNone/>
            </a:pPr>
            <a:r>
              <a:rPr lang="en-US" sz="4000" dirty="0">
                <a:latin typeface="Candara" panose="020E0502030303020204" pitchFamily="34" charset="0"/>
              </a:rPr>
              <a:t>After School Meals</a:t>
            </a:r>
          </a:p>
          <a:p>
            <a:pPr marL="0" indent="0" algn="r">
              <a:buNone/>
            </a:pPr>
            <a:r>
              <a:rPr lang="en-US" sz="4000" dirty="0">
                <a:latin typeface="Candara" panose="020E0502030303020204" pitchFamily="34" charset="0"/>
              </a:rPr>
              <a:t>Summer Meals</a:t>
            </a:r>
          </a:p>
          <a:p>
            <a:pPr marL="0" indent="0" algn="r">
              <a:buNone/>
            </a:pPr>
            <a:r>
              <a:rPr lang="en-US" sz="3600" dirty="0">
                <a:latin typeface="Candara" panose="020E0502030303020204" pitchFamily="34" charset="0"/>
              </a:rPr>
              <a:t>	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B740FAF1-BC71-064A-B669-81A2463C7C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41CACE-749E-F243-B728-E7F3C1315804}"/>
              </a:ext>
            </a:extLst>
          </p:cNvPr>
          <p:cNvSpPr txBox="1">
            <a:spLocks/>
          </p:cNvSpPr>
          <p:nvPr/>
        </p:nvSpPr>
        <p:spPr>
          <a:xfrm>
            <a:off x="4762155" y="2618412"/>
            <a:ext cx="3101547" cy="2893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Candara" panose="020E0502030303020204" pitchFamily="34" charset="0"/>
              </a:rPr>
              <a:t>3,800 daily</a:t>
            </a:r>
          </a:p>
          <a:p>
            <a:pPr marL="0" indent="0">
              <a:buNone/>
            </a:pPr>
            <a:r>
              <a:rPr lang="en-US" sz="4000" dirty="0">
                <a:latin typeface="Candara" panose="020E0502030303020204" pitchFamily="34" charset="0"/>
              </a:rPr>
              <a:t>3,600 daily</a:t>
            </a:r>
          </a:p>
          <a:p>
            <a:pPr marL="0" indent="0">
              <a:buNone/>
            </a:pPr>
            <a:r>
              <a:rPr lang="en-US" sz="4000" dirty="0">
                <a:latin typeface="Candara" panose="020E0502030303020204" pitchFamily="34" charset="0"/>
              </a:rPr>
              <a:t>46,500</a:t>
            </a:r>
          </a:p>
          <a:p>
            <a:pPr marL="0" indent="0">
              <a:buNone/>
            </a:pPr>
            <a:r>
              <a:rPr lang="en-US" sz="4000" dirty="0">
                <a:latin typeface="Candara" panose="020E0502030303020204" pitchFamily="34" charset="0"/>
              </a:rPr>
              <a:t>18,500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6668A2-6011-1946-80B4-E226BA505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468" y="1953747"/>
            <a:ext cx="4128580" cy="32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94" y="600892"/>
            <a:ext cx="6803571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ndara" panose="020E0502030303020204" pitchFamily="34" charset="0"/>
                <a:cs typeface="Lucida Calligraphy"/>
              </a:rPr>
              <a:t>Our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4300" y="688803"/>
            <a:ext cx="66929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>
                <a:latin typeface="Candara" panose="020E0502030303020204" pitchFamily="34" charset="0"/>
                <a:cs typeface="American Typewriter"/>
              </a:rPr>
              <a:t>To create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cs typeface="American Typewriter"/>
              </a:rPr>
              <a:t>healthy, economically stable families</a:t>
            </a:r>
            <a:r>
              <a:rPr lang="en-US" sz="4000" dirty="0">
                <a:latin typeface="Candara" panose="020E0502030303020204" pitchFamily="34" charset="0"/>
                <a:cs typeface="American Typewriter"/>
              </a:rPr>
              <a:t> through </a:t>
            </a:r>
          </a:p>
          <a:p>
            <a:pPr marL="965200" lvl="1" indent="-685800"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cs typeface="American Typewriter"/>
              </a:rPr>
              <a:t>food equity</a:t>
            </a:r>
          </a:p>
          <a:p>
            <a:pPr marL="965200" lvl="1" indent="-685800"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cs typeface="American Typewriter"/>
              </a:rPr>
              <a:t>job training</a:t>
            </a:r>
          </a:p>
          <a:p>
            <a:pPr marL="965200" lvl="1" indent="-685800"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cs typeface="American Typewriter"/>
              </a:rPr>
              <a:t>youth prevention</a:t>
            </a:r>
          </a:p>
          <a:p>
            <a:pPr marL="965200" lvl="1" indent="-685800"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cs typeface="American Typewriter"/>
              </a:rPr>
              <a:t>economic development </a:t>
            </a:r>
          </a:p>
          <a:p>
            <a:pPr marL="965200" lvl="1" indent="-685800"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cs typeface="American Typewriter"/>
              </a:rPr>
              <a:t>education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EBE1C4F-EF68-F047-9F9E-504A3ACE6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17319-D183-DC47-A62E-B6CE1AEFE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4" y="1739900"/>
            <a:ext cx="438322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364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627833"/>
            <a:ext cx="10515600" cy="55491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03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23" y="618324"/>
            <a:ext cx="8576019" cy="5898351"/>
          </a:xfrm>
          <a:prstGeom prst="rect">
            <a:avLst/>
          </a:prstGeom>
        </p:spPr>
      </p:pic>
      <p:sp>
        <p:nvSpPr>
          <p:cNvPr id="21" name="Frame 20">
            <a:extLst>
              <a:ext uri="{FF2B5EF4-FFF2-40B4-BE49-F238E27FC236}">
                <a16:creationId xmlns:a16="http://schemas.microsoft.com/office/drawing/2014/main" id="{DAAF8216-5F30-7843-9B38-B2A04019A1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6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82" y="365125"/>
            <a:ext cx="6036244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Feeding our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ndara" panose="020E0502030303020204" pitchFamily="34" charset="0"/>
              </a:rPr>
              <a:t>Building food resiliency</a:t>
            </a:r>
          </a:p>
          <a:p>
            <a:r>
              <a:rPr lang="en-US" dirty="0">
                <a:latin typeface="Candara" panose="020E0502030303020204" pitchFamily="34" charset="0"/>
              </a:rPr>
              <a:t>Mobile Farmers Market and food pantry service </a:t>
            </a:r>
          </a:p>
          <a:p>
            <a:r>
              <a:rPr lang="en-US" dirty="0">
                <a:latin typeface="Candara" panose="020E0502030303020204" pitchFamily="34" charset="0"/>
              </a:rPr>
              <a:t>Central backpack location 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Currently 709 a week</a:t>
            </a:r>
          </a:p>
          <a:p>
            <a:r>
              <a:rPr lang="en-US" dirty="0">
                <a:latin typeface="Candara" panose="020E0502030303020204" pitchFamily="34" charset="0"/>
              </a:rPr>
              <a:t>Summer Meals 18,000, After school 45,000</a:t>
            </a:r>
          </a:p>
          <a:p>
            <a:r>
              <a:rPr lang="en-US" dirty="0">
                <a:latin typeface="Candara" panose="020E0502030303020204" pitchFamily="34" charset="0"/>
              </a:rPr>
              <a:t>Frozen one tray meals for our highest risk students</a:t>
            </a:r>
          </a:p>
          <a:p>
            <a:r>
              <a:rPr lang="en-US" dirty="0">
                <a:latin typeface="Candara" panose="020E0502030303020204" pitchFamily="34" charset="0"/>
              </a:rPr>
              <a:t>Inexpensive one sheet meals for families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8A7F9-AAF1-0C42-B560-DE28C534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260" y="48638"/>
            <a:ext cx="3619094" cy="63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7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A6D8AADF470541A1307B222510F973" ma:contentTypeVersion="14" ma:contentTypeDescription="Create a new document." ma:contentTypeScope="" ma:versionID="abf930ab5dda3382fb67cce9b440ee52">
  <xsd:schema xmlns:xsd="http://www.w3.org/2001/XMLSchema" xmlns:xs="http://www.w3.org/2001/XMLSchema" xmlns:p="http://schemas.microsoft.com/office/2006/metadata/properties" xmlns:ns3="b61eb630-1658-452f-b61b-be65067e2e62" xmlns:ns4="86022866-0684-48f1-aebf-176376169fe4" targetNamespace="http://schemas.microsoft.com/office/2006/metadata/properties" ma:root="true" ma:fieldsID="6992e35c79cb0c18d5e33e663276717d" ns3:_="" ns4:_="">
    <xsd:import namespace="b61eb630-1658-452f-b61b-be65067e2e62"/>
    <xsd:import namespace="86022866-0684-48f1-aebf-176376169f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eb630-1658-452f-b61b-be65067e2e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022866-0684-48f1-aebf-176376169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1C881F-2645-4CA1-AE2A-1D3586B272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1eb630-1658-452f-b61b-be65067e2e62"/>
    <ds:schemaRef ds:uri="86022866-0684-48f1-aebf-176376169f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2FF400-E216-4903-B9DA-2F95AAB2AA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92E46-4AA3-4EB6-A75A-70828B82EFE1}">
  <ds:schemaRefs>
    <ds:schemaRef ds:uri="http://purl.org/dc/dcmitype/"/>
    <ds:schemaRef ds:uri="86022866-0684-48f1-aebf-176376169fe4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b61eb630-1658-452f-b61b-be65067e2e6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721</Words>
  <Application>Microsoft Office PowerPoint</Application>
  <PresentationFormat>Widescreen</PresentationFormat>
  <Paragraphs>160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 Chesapeake FOOD CONNECTION </vt:lpstr>
      <vt:lpstr>Caroline County, Eastern Shore</vt:lpstr>
      <vt:lpstr>Snapshot</vt:lpstr>
      <vt:lpstr>Average  Participation</vt:lpstr>
      <vt:lpstr>Our Mission</vt:lpstr>
      <vt:lpstr>PowerPoint Presentation</vt:lpstr>
      <vt:lpstr>Feeding our Community</vt:lpstr>
      <vt:lpstr>Why a Mobile Market? </vt:lpstr>
      <vt:lpstr>The Vehicle</vt:lpstr>
      <vt:lpstr>The Vehicle</vt:lpstr>
      <vt:lpstr>Products</vt:lpstr>
      <vt:lpstr>Staffing</vt:lpstr>
      <vt:lpstr>Planning a Route</vt:lpstr>
      <vt:lpstr>Challenges</vt:lpstr>
      <vt:lpstr>Sustainability &amp; Looking Forward</vt:lpstr>
      <vt:lpstr>Connecting the Farm to School &amp; Life</vt:lpstr>
      <vt:lpstr>Partnerships</vt:lpstr>
      <vt:lpstr>Grant Sources/ Partners</vt:lpstr>
      <vt:lpstr>PowerPoint Presentation</vt:lpstr>
      <vt:lpstr>https://youtu.be/-UtSHa_8lqQ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Panowitz, Kara</dc:creator>
  <cp:lastModifiedBy>Nicole Morris</cp:lastModifiedBy>
  <cp:revision>8</cp:revision>
  <cp:lastPrinted>2022-03-17T13:40:10Z</cp:lastPrinted>
  <dcterms:created xsi:type="dcterms:W3CDTF">2022-03-13T23:19:45Z</dcterms:created>
  <dcterms:modified xsi:type="dcterms:W3CDTF">2022-05-17T16:14:27Z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0x01010016A6D8AADF470541A1307B222510F973</vt:lpwstr>
  </property>
</Properties>
</file>