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2" r:id="rId4"/>
    <p:sldId id="263" r:id="rId5"/>
    <p:sldId id="278" r:id="rId6"/>
    <p:sldId id="285" r:id="rId7"/>
    <p:sldId id="284" r:id="rId8"/>
    <p:sldId id="286" r:id="rId9"/>
    <p:sldId id="287" r:id="rId10"/>
    <p:sldId id="283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3E"/>
    <a:srgbClr val="980000"/>
    <a:srgbClr val="8F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101" autoAdjust="0"/>
  </p:normalViewPr>
  <p:slideViewPr>
    <p:cSldViewPr snapToGrid="0" snapToObjects="1">
      <p:cViewPr varScale="1">
        <p:scale>
          <a:sx n="57" d="100"/>
          <a:sy n="57" d="100"/>
        </p:scale>
        <p:origin x="21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0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82523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75479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969297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0AC2AF7-589A-3E4A-9732-1874C91CA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9" y="1961016"/>
            <a:ext cx="1229620" cy="992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D0743-1DF6-9C4B-8F46-87B1AAB97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0"/>
            <a:ext cx="9144611" cy="186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A782-CCF9-844B-8CC8-AAF2E39CA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5628640"/>
            <a:ext cx="9144000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B62FA918-A69A-734A-9793-F17E460D89DA}"/>
              </a:ext>
            </a:extLst>
          </p:cNvPr>
          <p:cNvCxnSpPr>
            <a:cxnSpLocks/>
          </p:cNvCxnSpPr>
          <p:nvPr userDrawn="1"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0C5C8BD-B327-4742-A00A-D5C25EA0DFB2}"/>
              </a:ext>
            </a:extLst>
          </p:cNvPr>
          <p:cNvCxnSpPr>
            <a:cxnSpLocks/>
          </p:cNvCxnSpPr>
          <p:nvPr userDrawn="1"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59082D67-683C-F04F-AAA3-DE3D5B856320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D49DEE-DB45-DF4D-8A56-274372894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838" y="3667125"/>
            <a:ext cx="7142162" cy="488950"/>
          </a:xfrm>
        </p:spPr>
        <p:txBody>
          <a:bodyPr>
            <a:noAutofit/>
          </a:bodyPr>
          <a:lstStyle>
            <a:lvl1pPr marL="0" indent="0">
              <a:buNone/>
              <a:defRPr sz="3500" i="1"/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6D33B6-D6A5-6648-A849-A5377F34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1838" y="4248708"/>
            <a:ext cx="7142162" cy="934926"/>
          </a:xfrm>
        </p:spPr>
        <p:txBody>
          <a:bodyPr>
            <a:normAutofit/>
          </a:bodyPr>
          <a:lstStyle>
            <a:lvl1pPr marL="0" indent="0">
              <a:buNone/>
              <a:defRPr sz="4500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73F9C3F3-5811-584C-B572-D2B41BC24538}"/>
              </a:ext>
            </a:extLst>
          </p:cNvPr>
          <p:cNvCxnSpPr>
            <a:cxnSpLocks/>
          </p:cNvCxnSpPr>
          <p:nvPr userDrawn="1"/>
        </p:nvCxnSpPr>
        <p:spPr>
          <a:xfrm>
            <a:off x="2001838" y="4247549"/>
            <a:ext cx="714216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FBCB3143-DE69-EC4B-B9A7-A5F236D318EC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93256"/>
            <a:ext cx="78867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hape 99">
            <a:extLst>
              <a:ext uri="{FF2B5EF4-FFF2-40B4-BE49-F238E27FC236}">
                <a16:creationId xmlns:a16="http://schemas.microsoft.com/office/drawing/2014/main" id="{F2A60DF1-AC17-334C-AB1A-1C61E380AD4F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hape 99">
            <a:extLst>
              <a:ext uri="{FF2B5EF4-FFF2-40B4-BE49-F238E27FC236}">
                <a16:creationId xmlns:a16="http://schemas.microsoft.com/office/drawing/2014/main" id="{7F3257F9-C039-274D-8A74-7D0EF8379403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769E5125-1E40-6543-8048-4D57802CFA2D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970BBB3D-973F-764A-93EF-C35F8EEE4DB1}"/>
              </a:ext>
            </a:extLst>
          </p:cNvPr>
          <p:cNvCxnSpPr>
            <a:cxnSpLocks/>
          </p:cNvCxnSpPr>
          <p:nvPr userDrawn="1"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190053A5-9180-F140-9E23-09C614372B82}"/>
              </a:ext>
            </a:extLst>
          </p:cNvPr>
          <p:cNvCxnSpPr>
            <a:cxnSpLocks/>
          </p:cNvCxnSpPr>
          <p:nvPr userDrawn="1"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B9F28-2F01-2247-B096-1F57AA5E2E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9" y="5761972"/>
            <a:ext cx="2211161" cy="6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pophealth/Pages/national-rural-health-day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galeg.maryland.gov/mgawebsite/Legislation/Details/sb06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galeg.maryland.gov/mgawebsite/Legislation/Details/sb0440" TargetMode="External"/><Relationship Id="rId5" Type="http://schemas.openxmlformats.org/officeDocument/2006/relationships/hyperlink" Target="https://mgaleg.maryland.gov/mgawebsite/Legislation/Details/hb1208" TargetMode="External"/><Relationship Id="rId4" Type="http://schemas.openxmlformats.org/officeDocument/2006/relationships/hyperlink" Target="https://mgaleg.maryland.gov/mgawebsite/Legislation/Details/sb069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galeg.maryland.gov/mgawebsite/Laws/StatuteText?article=gtg&amp;section=10-739.1&amp;enactments=true" TargetMode="External"/><Relationship Id="rId3" Type="http://schemas.openxmlformats.org/officeDocument/2006/relationships/hyperlink" Target="https://mgaleg.maryland.gov/2022RS/Statute_Web/gtg/10-738.pdf" TargetMode="External"/><Relationship Id="rId7" Type="http://schemas.openxmlformats.org/officeDocument/2006/relationships/hyperlink" Target="https://mgaleg.maryland.gov/mgawebsite/Legislation/Details/sb0102?ys=2021RS&amp;search=Tru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galeg.maryland.gov/2022RS/Statute_Web/gtg/10-752.pdf" TargetMode="External"/><Relationship Id="rId5" Type="http://schemas.openxmlformats.org/officeDocument/2006/relationships/hyperlink" Target="https://mgaleg.maryland.gov/2022RS/Statute_Web/gtg/10-739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mgaleg.maryland.gov/mgawebsite/Legislation/Details/sb0411/?ys=2016rs" TargetMode="External"/><Relationship Id="rId9" Type="http://schemas.openxmlformats.org/officeDocument/2006/relationships/hyperlink" Target="https://mgaleg.maryland.gov/2022RS/bills/hb/hb1208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pophealth/Pages/State-Loan-Repayment-Program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galeg.maryland.gov/mgawebsite" TargetMode="External"/><Relationship Id="rId5" Type="http://schemas.openxmlformats.org/officeDocument/2006/relationships/hyperlink" Target="https://health.maryland.gov/Pages/Workforce-Commission.aspx" TargetMode="External"/><Relationship Id="rId4" Type="http://schemas.openxmlformats.org/officeDocument/2006/relationships/hyperlink" Target="https://health.maryland.gov/pophealth/Pages/taxcredit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galeg.maryland.gov/mgawebsite/Legislation/Details/hb0123/?ys=2021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hcc.maryland.gov/mhcc/Pages/hit/hit_telemedicine/hit_telemedicine_legislative_updat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4D9FBF1-73AE-094E-92E1-834ED740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51248"/>
            <a:ext cx="8148917" cy="1042528"/>
          </a:xfrm>
        </p:spPr>
        <p:txBody>
          <a:bodyPr>
            <a:noAutofit/>
          </a:bodyPr>
          <a:lstStyle/>
          <a:p>
            <a:r>
              <a:rPr lang="en-US" sz="2800" dirty="0"/>
              <a:t>Legislative Impacts in Rural Maryland: </a:t>
            </a:r>
            <a:br>
              <a:rPr lang="en-US" sz="2800" dirty="0"/>
            </a:br>
            <a:r>
              <a:rPr lang="en-US" sz="2800" dirty="0"/>
              <a:t>Workforce Development and Telehealth Access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49DA3-7245-F141-BE1F-459AF9FED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4310910"/>
            <a:ext cx="7772399" cy="4000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Sara Seitz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Director, Maryland State Office of Rural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November 15,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Mid-Shore Local Health Improvement Coalition</a:t>
            </a:r>
          </a:p>
        </p:txBody>
      </p: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0614-6B02-E03F-465E-D362B6A4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Rural Health Day</a:t>
            </a:r>
          </a:p>
        </p:txBody>
      </p:sp>
      <p:pic>
        <p:nvPicPr>
          <p:cNvPr id="19" name="Content Placeholder 18" descr="Logo&#10;&#10;Description automatically generated with low confidence">
            <a:extLst>
              <a:ext uri="{FF2B5EF4-FFF2-40B4-BE49-F238E27FC236}">
                <a16:creationId xmlns:a16="http://schemas.microsoft.com/office/drawing/2014/main" id="{064F9FFE-F0C2-64D5-149A-4B60FF955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97" y="1690689"/>
            <a:ext cx="6129066" cy="24914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0942-AF32-A37C-B4F2-7CC9F1A4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B247A-A25D-A6B6-4868-9400DD005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FC8886-4AC7-1999-F120-1087B3F99EDD}"/>
              </a:ext>
            </a:extLst>
          </p:cNvPr>
          <p:cNvSpPr txBox="1"/>
          <p:nvPr/>
        </p:nvSpPr>
        <p:spPr>
          <a:xfrm>
            <a:off x="827336" y="4551758"/>
            <a:ext cx="78867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https://health.maryland.gov/pophealth/Pages/national-rural-health-day.aspx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0C7D-4B6A-D24F-921A-45FD52BF8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53" y="256262"/>
            <a:ext cx="7142162" cy="488950"/>
          </a:xfrm>
        </p:spPr>
        <p:txBody>
          <a:bodyPr/>
          <a:lstStyle/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0" dirty="0"/>
              <a:t>Sara Seitz, 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0" dirty="0"/>
              <a:t>Director, State Office of Rural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0" dirty="0"/>
              <a:t>Maryland Department of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0" dirty="0"/>
              <a:t>sara.seitz@maryland.gov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CA56-EF68-B342-86C8-69860FDD6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52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Office of Rural Health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8760"/>
            <a:ext cx="8134350" cy="4668203"/>
          </a:xfrm>
        </p:spPr>
        <p:txBody>
          <a:bodyPr>
            <a:normAutofit fontScale="92500" lnSpcReduction="10000"/>
          </a:bodyPr>
          <a:lstStyle/>
          <a:p>
            <a:endParaRPr lang="en-US" sz="1100" dirty="0"/>
          </a:p>
          <a:p>
            <a:pPr marL="685800" marR="0" indent="-5175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1.)  Serve as a focal point and state clearinghouse for collection and dissemination of information regarding rural health  issues</a:t>
            </a:r>
          </a:p>
          <a:p>
            <a:pPr marL="685800" marR="0" indent="-5175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2.) Provide coordination of rural health programming across the state and in identified priority areas to avoid redundancy of efforts among public health and health care entities; and </a:t>
            </a:r>
          </a:p>
          <a:p>
            <a:pPr marL="685800" marR="0" indent="-5175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3.) Deliver technical assistance to rural-serving public and non-profit private entities to build capacity to access state and federal resources.</a:t>
            </a:r>
            <a:endParaRPr lang="en-US" sz="2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romanUcPeriod"/>
            </a:pPr>
            <a:endParaRPr lang="en-US" sz="2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4103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Office of Health Care Workforce Development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8760"/>
            <a:ext cx="8134350" cy="4668203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pPr marL="685800" marR="0" indent="-5175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Recruitment and retention efforts to increase health care workforce to underserved Maryland areas:</a:t>
            </a:r>
          </a:p>
          <a:p>
            <a:pPr marL="685800" marR="0" indent="-517525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517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Conrad 30 (J-1 Visa Waiver) Program</a:t>
            </a:r>
          </a:p>
          <a:p>
            <a:pPr marL="685800" marR="0" indent="-517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Maryland Loan Repayment Programs (MLRP)</a:t>
            </a:r>
          </a:p>
          <a:p>
            <a:pPr marL="685800" indent="-517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Income Tax Credit for Preceptors in Areas with Health Care Workforce Shortages</a:t>
            </a:r>
            <a:endParaRPr lang="en-US" sz="2400" dirty="0">
              <a:latin typeface="+mn-lt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34646"/>
            <a:ext cx="7886700" cy="447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0C7D-4B6A-D24F-921A-45FD52BF8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CA56-EF68-B342-86C8-69860FDD6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Care Workforce</a:t>
            </a:r>
          </a:p>
        </p:txBody>
      </p:sp>
    </p:spTree>
    <p:extLst>
      <p:ext uri="{BB962C8B-B14F-4D97-AF65-F5344CB8AC3E}">
        <p14:creationId xmlns:p14="http://schemas.microsoft.com/office/powerpoint/2010/main" val="101405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Workforce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FAC570-0B7E-CD36-C4B2-36929CB6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972268"/>
              </p:ext>
            </p:extLst>
          </p:nvPr>
        </p:nvGraphicFramePr>
        <p:xfrm>
          <a:off x="441960" y="1481771"/>
          <a:ext cx="8503921" cy="506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845458505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714731418"/>
                    </a:ext>
                  </a:extLst>
                </a:gridCol>
                <a:gridCol w="3825241">
                  <a:extLst>
                    <a:ext uri="{9D8B030D-6E8A-4147-A177-3AD203B41FA5}">
                      <a16:colId xmlns:a16="http://schemas.microsoft.com/office/drawing/2014/main" val="2188790394"/>
                    </a:ext>
                  </a:extLst>
                </a:gridCol>
              </a:tblGrid>
              <a:tr h="43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Bill Number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Bill Name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Summary</a:t>
                      </a:r>
                    </a:p>
                  </a:txBody>
                  <a:tcPr marL="22860" marR="22860" marT="15240" marB="15240" anchor="ctr"/>
                </a:tc>
                <a:extLst>
                  <a:ext uri="{0D108BD9-81ED-4DB2-BD59-A6C34878D82A}">
                    <a16:rowId xmlns:a16="http://schemas.microsoft.com/office/drawing/2014/main" val="92994394"/>
                  </a:ext>
                </a:extLst>
              </a:tr>
              <a:tr h="886743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3"/>
                        </a:rPr>
                        <a:t>SB626</a:t>
                      </a:r>
                      <a:endParaRPr lang="en-US" sz="1800" dirty="0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Maryland Loan Repayment Program (MLARP) for Physicians and Physician Assistant-Alteration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+Part-time physicians/PAs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+Permanent Advisory Group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183828546"/>
                  </a:ext>
                </a:extLst>
              </a:tr>
              <a:tr h="11705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4"/>
                        </a:rPr>
                        <a:t>SB696</a:t>
                      </a:r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</a:rPr>
                        <a:t>/ HB0975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Maryland Loan Assistance Repayment for Nurses and Nursing Workers–Program Establishment and Funding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+Nurses and nursing support staff to MLARP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+Stakeholder workgroup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807633904"/>
                  </a:ext>
                </a:extLst>
              </a:tr>
              <a:tr h="1450995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5"/>
                        </a:rPr>
                        <a:t>HB1208</a:t>
                      </a:r>
                      <a:endParaRPr lang="en-US" sz="1800" dirty="0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Health Occupations-Health Care Workforce Expansion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dirty="0">
                          <a:effectLst/>
                          <a:latin typeface="+mn-lt"/>
                        </a:rPr>
                        <a:t>+ RN and LPN Preceptorship Tax Credit Fund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+ Workgroup to study expanding the State apprenticeship programs to the health care workforce</a:t>
                      </a:r>
                    </a:p>
                  </a:txBody>
                  <a:tcPr marL="22860" marR="22860" marT="15240" marB="15240"/>
                </a:tc>
                <a:extLst>
                  <a:ext uri="{0D108BD9-81ED-4DB2-BD59-A6C34878D82A}">
                    <a16:rowId xmlns:a16="http://schemas.microsoft.com/office/drawing/2014/main" val="455512568"/>
                  </a:ext>
                </a:extLst>
              </a:tr>
              <a:tr h="886743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6"/>
                        </a:rPr>
                        <a:t>SB440</a:t>
                      </a:r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+mn-lt"/>
                        </a:rPr>
                        <a:t>/HB625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  <a:latin typeface="+mn-lt"/>
                        </a:rPr>
                        <a:t>Commission to Study the Health Care Workforce Crisis in Maryland–Establishment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+ Commission to Study the Health Care Workforce Crisis in Maryland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300264415"/>
                  </a:ext>
                </a:extLst>
              </a:tr>
            </a:tbl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08682"/>
            <a:ext cx="7886700" cy="447675"/>
          </a:xfrm>
        </p:spPr>
        <p:txBody>
          <a:bodyPr/>
          <a:lstStyle/>
          <a:p>
            <a:r>
              <a:rPr lang="en-US" dirty="0"/>
              <a:t>2022 Legislative Session</a:t>
            </a:r>
          </a:p>
        </p:txBody>
      </p:sp>
    </p:spTree>
    <p:extLst>
      <p:ext uri="{BB962C8B-B14F-4D97-AF65-F5344CB8AC3E}">
        <p14:creationId xmlns:p14="http://schemas.microsoft.com/office/powerpoint/2010/main" val="33750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45EC-23EA-B532-DC37-3FC0DA7B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96" y="405647"/>
            <a:ext cx="862584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Legislation, Law (Code), and Regulations (COMAR)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0323-93AD-7E76-6E76-6470E30B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954292"/>
            <a:ext cx="2570342" cy="464970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Physicians (Medical School) Student Preceptors: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Tax–General Article, §10–738, Annotated Code of Maryland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Originating Bill: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4"/>
              </a:rPr>
              <a:t>Senate Bill 0411 (2016)</a:t>
            </a:r>
            <a:endParaRPr lang="en-US" sz="1200" b="0" i="0" u="none" strike="noStrike" dirty="0">
              <a:solidFill>
                <a:srgbClr val="1155CC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Nurse Practitioner Student Preceptors: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5"/>
              </a:rPr>
              <a:t>Tax–General Article, §10–739, Annotated Code of Maryland</a:t>
            </a:r>
            <a:endParaRPr lang="en-US" sz="1200" u="none" strike="noStrike" dirty="0">
              <a:solidFill>
                <a:srgbClr val="000000"/>
              </a:solidFill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Originating Bill: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4"/>
              </a:rPr>
              <a:t>Senate Bill 0411 (2016)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Physician Assistant Student Preceptors: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6"/>
              </a:rPr>
              <a:t>Tax–General Article, §10–752, Annotated Code of Maryland</a:t>
            </a:r>
            <a:endParaRPr lang="en-US" sz="1200" u="none" strike="noStrike" dirty="0">
              <a:solidFill>
                <a:srgbClr val="000000"/>
              </a:solidFill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Originating Bill: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7"/>
              </a:rPr>
              <a:t>Senate Bill 0102 (2021)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Registered Nurse &amp; Licensed Practical Nurse Student Preceptors: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8"/>
              </a:rPr>
              <a:t>Tax-General Article,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6"/>
              </a:rPr>
              <a:t>§</a:t>
            </a:r>
            <a:r>
              <a:rPr lang="en-US" sz="1200" dirty="0">
                <a:solidFill>
                  <a:srgbClr val="1155CC"/>
                </a:solidFill>
                <a:latin typeface="+mn-lt"/>
                <a:hlinkClick r:id="rId8"/>
              </a:rPr>
              <a:t>10-739-1, Annotated Code of Maryland</a:t>
            </a:r>
            <a:endParaRPr lang="en-US" sz="1200" dirty="0">
              <a:solidFill>
                <a:srgbClr val="1155CC"/>
              </a:solidFill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1155CC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Originating Bill: 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  <a:hlinkClick r:id="rId9"/>
              </a:rPr>
              <a:t>House Bill 1208 (2022)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EA690-CDFA-D3C8-EDFE-FE3EAAF5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3D846-BDEB-880A-1474-F05C90283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103" t="26790" r="15111" b="8815"/>
          <a:stretch/>
        </p:blipFill>
        <p:spPr>
          <a:xfrm>
            <a:off x="2804160" y="1864830"/>
            <a:ext cx="6207760" cy="3891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0CFF04-9BE8-ECF5-0591-B49B0420ACE1}"/>
              </a:ext>
            </a:extLst>
          </p:cNvPr>
          <p:cNvSpPr txBox="1"/>
          <p:nvPr/>
        </p:nvSpPr>
        <p:spPr>
          <a:xfrm>
            <a:off x="314960" y="1528893"/>
            <a:ext cx="862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Preceptor Tax Credit Programs are authorized via State law as follows: </a:t>
            </a:r>
            <a:endParaRPr lang="en-US" sz="18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4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D2C3-53BE-A3E9-EDF3-FBA95360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Workforce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55F5-E542-46A2-4A9D-6857090B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+mn-lt"/>
              </a:rPr>
              <a:t>MD Loan Repayment Programs: </a:t>
            </a:r>
            <a:r>
              <a:rPr lang="en-US" sz="2400" dirty="0">
                <a:latin typeface="+mn-lt"/>
                <a:hlinkClick r:id="rId3"/>
              </a:rPr>
              <a:t>https://health.maryland.gov/pophealth/Pages/State-Loan-Repayment-Program.aspx</a:t>
            </a:r>
            <a:endParaRPr lang="en-US" sz="24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n-lt"/>
              </a:rPr>
              <a:t>Includes links to MLARP Workgroup and Advisory Councils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n-lt"/>
              </a:rPr>
              <a:t>Includes link (near bottom) to receive Office updates (J-1, MLRP, and Tax Credit for Preceptors)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+mn-lt"/>
              </a:rPr>
              <a:t>Tax Credit for Preceptors: </a:t>
            </a:r>
            <a:r>
              <a:rPr lang="en-US" sz="2400" dirty="0">
                <a:latin typeface="+mn-lt"/>
                <a:hlinkClick r:id="rId4"/>
              </a:rPr>
              <a:t>https://health.maryland.gov/pophealth/Pages/taxcredit.aspx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+mn-lt"/>
              </a:rPr>
              <a:t>Commission to Study the Health Care Workforce Crisis: </a:t>
            </a:r>
            <a:r>
              <a:rPr lang="en-US" sz="2400" dirty="0">
                <a:effectLst/>
                <a:latin typeface="+mn-lt"/>
                <a:hlinkClick r:id="rId5"/>
              </a:rPr>
              <a:t>https://health.maryland.gov/Pages/Workforce-Commission.aspx</a:t>
            </a:r>
            <a:endParaRPr lang="en-US" sz="2400" dirty="0">
              <a:effectLst/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+mn-lt"/>
              </a:rPr>
              <a:t>Maryland General Assembly: </a:t>
            </a:r>
            <a:r>
              <a:rPr lang="en-US" sz="2400" dirty="0">
                <a:latin typeface="+mn-lt"/>
                <a:hlinkClick r:id="rId6"/>
              </a:rPr>
              <a:t>https://mgaleg.maryland.gov/mgawebsite</a:t>
            </a:r>
            <a:endParaRPr lang="en-US" sz="24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effectLst/>
              <a:latin typeface="+mn-lt"/>
            </a:endParaRPr>
          </a:p>
          <a:p>
            <a:endParaRPr lang="en-US" sz="280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0687-987E-F6EE-3D3E-6180E08C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4A3BE-8A77-548C-4C41-0521BD327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0C7D-4B6A-D24F-921A-45FD52BF8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CA56-EF68-B342-86C8-69860FDD6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Telehealth Access</a:t>
            </a:r>
          </a:p>
        </p:txBody>
      </p:sp>
    </p:spTree>
    <p:extLst>
      <p:ext uri="{BB962C8B-B14F-4D97-AF65-F5344CB8AC3E}">
        <p14:creationId xmlns:p14="http://schemas.microsoft.com/office/powerpoint/2010/main" val="293870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D2C3-53BE-A3E9-EDF3-FBA95360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  <a:cs typeface="Arial" panose="020B0604020202020204" pitchFamily="34" charset="0"/>
              </a:rPr>
              <a:t>Preserve Telehealth Access Act of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55F5-E542-46A2-4A9D-6857090B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effectLst/>
              <a:latin typeface="+mn-lt"/>
            </a:endParaRPr>
          </a:p>
          <a:p>
            <a:endParaRPr lang="en-US" sz="280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0687-987E-F6EE-3D3E-6180E08C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4A3BE-8A77-548C-4C41-0521BD327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E5F7AB-6271-0BEB-46DB-5C51AFCE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11" y="1484968"/>
            <a:ext cx="8270453" cy="35143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+mn-lt"/>
                <a:hlinkClick r:id="rId3"/>
              </a:rPr>
              <a:t>HB123 (2021)</a:t>
            </a:r>
            <a:endParaRPr lang="en-US" altLang="en-US" sz="2800" dirty="0">
              <a:latin typeface="+mn-lt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+mn-lt"/>
              </a:rPr>
              <a:t>Expanded Maryland Medicaid telehealth coverage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+mn-lt"/>
              </a:rPr>
              <a:t>Set sunsets on 2 areas of expansion (June 30, 2023)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Audio-only allowances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Payment parity with in-person visits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  <a:cs typeface="Arial" panose="020B0604020202020204" pitchFamily="34" charset="0"/>
              </a:rPr>
              <a:t>Mandated research facilitated by the Maryland Health Care Commission (Report and recommendations due December 1, 2022):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67D6"/>
                </a:solidFill>
                <a:effectLst/>
                <a:latin typeface="+mn-lt"/>
                <a:cs typeface="Arial" panose="020B0604020202020204" pitchFamily="34" charset="0"/>
                <a:hlinkClick r:id="rId4"/>
              </a:rPr>
              <a:t>https://mhcc.maryland.gov/mhcc/Pages/hit/hit_telemedicine/hit_telemedicine_legislative_update.aspx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0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5880</TotalTime>
  <Words>660</Words>
  <Application>Microsoft Office PowerPoint</Application>
  <PresentationFormat>On-screen Show (4:3)</PresentationFormat>
  <Paragraphs>95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</vt:lpstr>
      <vt:lpstr>Montserrat</vt:lpstr>
      <vt:lpstr>Office Theme</vt:lpstr>
      <vt:lpstr>Legislative Impacts in Rural Maryland:  Workforce Development and Telehealth Access</vt:lpstr>
      <vt:lpstr>State Office of Rural Health</vt:lpstr>
      <vt:lpstr>Office of Health Care Workforce Development</vt:lpstr>
      <vt:lpstr>PowerPoint Presentation</vt:lpstr>
      <vt:lpstr>Health Care Workforce</vt:lpstr>
      <vt:lpstr>Legislation, Law (Code), and Regulations (COMAR)</vt:lpstr>
      <vt:lpstr>Health Care Workforce Resources</vt:lpstr>
      <vt:lpstr>PowerPoint Presentation</vt:lpstr>
      <vt:lpstr>Preserve Telehealth Access Act of 2021</vt:lpstr>
      <vt:lpstr>National Rural Health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Sara A. Seitz</cp:lastModifiedBy>
  <cp:revision>92</cp:revision>
  <cp:lastPrinted>2019-09-12T15:16:54Z</cp:lastPrinted>
  <dcterms:created xsi:type="dcterms:W3CDTF">2018-02-09T14:13:56Z</dcterms:created>
  <dcterms:modified xsi:type="dcterms:W3CDTF">2022-11-15T15:41:49Z</dcterms:modified>
</cp:coreProperties>
</file>